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vml" ContentType="application/vnd.openxmlformats-officedocument.vmlDrawi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embeddings/oleObject1.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1" r:id="rId1"/>
  </p:sldMasterIdLst>
  <p:notesMasterIdLst>
    <p:notesMasterId r:id="rId15"/>
  </p:notesMasterIdLst>
  <p:handoutMasterIdLst>
    <p:handoutMasterId r:id="rId16"/>
  </p:handoutMasterIdLst>
  <p:sldIdLst>
    <p:sldId id="271" r:id="rId2"/>
    <p:sldId id="272" r:id="rId3"/>
    <p:sldId id="274" r:id="rId4"/>
    <p:sldId id="275" r:id="rId5"/>
    <p:sldId id="280" r:id="rId6"/>
    <p:sldId id="276" r:id="rId7"/>
    <p:sldId id="279" r:id="rId8"/>
    <p:sldId id="273" r:id="rId9"/>
    <p:sldId id="277" r:id="rId10"/>
    <p:sldId id="278" r:id="rId11"/>
    <p:sldId id="281" r:id="rId12"/>
    <p:sldId id="282" r:id="rId13"/>
    <p:sldId id="283" r:id="rId14"/>
  </p:sldIdLst>
  <p:sldSz cx="9144000" cy="6858000" type="screen4x3"/>
  <p:notesSz cx="6858000" cy="9144000"/>
  <p:defaultTextStyle>
    <a:defPPr>
      <a:defRPr lang="en-US"/>
    </a:defPPr>
    <a:lvl1pPr algn="l" rtl="0" fontAlgn="base">
      <a:spcBef>
        <a:spcPct val="0"/>
      </a:spcBef>
      <a:spcAft>
        <a:spcPct val="0"/>
      </a:spcAft>
      <a:defRPr sz="3200" kern="1200">
        <a:solidFill>
          <a:schemeClr val="tx1"/>
        </a:solidFill>
        <a:latin typeface="Times New Roman" pitchFamily="18" charset="0"/>
        <a:ea typeface="+mn-ea"/>
        <a:cs typeface="+mn-cs"/>
      </a:defRPr>
    </a:lvl1pPr>
    <a:lvl2pPr marL="457200" algn="l" rtl="0" fontAlgn="base">
      <a:spcBef>
        <a:spcPct val="0"/>
      </a:spcBef>
      <a:spcAft>
        <a:spcPct val="0"/>
      </a:spcAft>
      <a:defRPr sz="3200" kern="1200">
        <a:solidFill>
          <a:schemeClr val="tx1"/>
        </a:solidFill>
        <a:latin typeface="Times New Roman" pitchFamily="18" charset="0"/>
        <a:ea typeface="+mn-ea"/>
        <a:cs typeface="+mn-cs"/>
      </a:defRPr>
    </a:lvl2pPr>
    <a:lvl3pPr marL="914400" algn="l" rtl="0" fontAlgn="base">
      <a:spcBef>
        <a:spcPct val="0"/>
      </a:spcBef>
      <a:spcAft>
        <a:spcPct val="0"/>
      </a:spcAft>
      <a:defRPr sz="3200" kern="1200">
        <a:solidFill>
          <a:schemeClr val="tx1"/>
        </a:solidFill>
        <a:latin typeface="Times New Roman" pitchFamily="18" charset="0"/>
        <a:ea typeface="+mn-ea"/>
        <a:cs typeface="+mn-cs"/>
      </a:defRPr>
    </a:lvl3pPr>
    <a:lvl4pPr marL="1371600" algn="l" rtl="0" fontAlgn="base">
      <a:spcBef>
        <a:spcPct val="0"/>
      </a:spcBef>
      <a:spcAft>
        <a:spcPct val="0"/>
      </a:spcAft>
      <a:defRPr sz="3200" kern="1200">
        <a:solidFill>
          <a:schemeClr val="tx1"/>
        </a:solidFill>
        <a:latin typeface="Times New Roman" pitchFamily="18" charset="0"/>
        <a:ea typeface="+mn-ea"/>
        <a:cs typeface="+mn-cs"/>
      </a:defRPr>
    </a:lvl4pPr>
    <a:lvl5pPr marL="1828800" algn="l" rtl="0" fontAlgn="base">
      <a:spcBef>
        <a:spcPct val="0"/>
      </a:spcBef>
      <a:spcAft>
        <a:spcPct val="0"/>
      </a:spcAft>
      <a:defRPr sz="3200" kern="1200">
        <a:solidFill>
          <a:schemeClr val="tx1"/>
        </a:solidFill>
        <a:latin typeface="Times New Roman" pitchFamily="18" charset="0"/>
        <a:ea typeface="+mn-ea"/>
        <a:cs typeface="+mn-cs"/>
      </a:defRPr>
    </a:lvl5pPr>
    <a:lvl6pPr marL="2286000" algn="l" defTabSz="914400" rtl="0" eaLnBrk="1" latinLnBrk="0" hangingPunct="1">
      <a:defRPr sz="3200" kern="1200">
        <a:solidFill>
          <a:schemeClr val="tx1"/>
        </a:solidFill>
        <a:latin typeface="Times New Roman" pitchFamily="18" charset="0"/>
        <a:ea typeface="+mn-ea"/>
        <a:cs typeface="+mn-cs"/>
      </a:defRPr>
    </a:lvl6pPr>
    <a:lvl7pPr marL="2743200" algn="l" defTabSz="914400" rtl="0" eaLnBrk="1" latinLnBrk="0" hangingPunct="1">
      <a:defRPr sz="3200" kern="1200">
        <a:solidFill>
          <a:schemeClr val="tx1"/>
        </a:solidFill>
        <a:latin typeface="Times New Roman" pitchFamily="18" charset="0"/>
        <a:ea typeface="+mn-ea"/>
        <a:cs typeface="+mn-cs"/>
      </a:defRPr>
    </a:lvl7pPr>
    <a:lvl8pPr marL="3200400" algn="l" defTabSz="914400" rtl="0" eaLnBrk="1" latinLnBrk="0" hangingPunct="1">
      <a:defRPr sz="3200" kern="1200">
        <a:solidFill>
          <a:schemeClr val="tx1"/>
        </a:solidFill>
        <a:latin typeface="Times New Roman" pitchFamily="18" charset="0"/>
        <a:ea typeface="+mn-ea"/>
        <a:cs typeface="+mn-cs"/>
      </a:defRPr>
    </a:lvl8pPr>
    <a:lvl9pPr marL="3657600" algn="l" defTabSz="914400" rtl="0" eaLnBrk="1" latinLnBrk="0" hangingPunct="1">
      <a:defRPr sz="32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00"/>
    <a:srgbClr val="008000"/>
    <a:srgbClr val="CC3399"/>
    <a:srgbClr val="FF9933"/>
    <a:srgbClr val="FF9966"/>
    <a:srgbClr val="33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55" d="100"/>
          <a:sy n="155" d="100"/>
        </p:scale>
        <p:origin x="-424" y="160"/>
      </p:cViewPr>
      <p:guideLst>
        <p:guide orient="horz" pos="3216"/>
        <p:guide pos="307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handoutMaster" Target="handoutMasters/handoutMaster1.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D16B29B-A82B-674B-9355-D7AC4DE74B19}" type="datetimeFigureOut">
              <a:rPr lang="en-US" smtClean="0"/>
              <a:t>5/18/15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C9E69D7-B5D5-C542-A393-2F66DD4052BA}" type="slidenum">
              <a:rPr lang="en-US" smtClean="0"/>
              <a:t>‹#›</a:t>
            </a:fld>
            <a:endParaRPr lang="en-US"/>
          </a:p>
        </p:txBody>
      </p:sp>
    </p:spTree>
    <p:extLst>
      <p:ext uri="{BB962C8B-B14F-4D97-AF65-F5344CB8AC3E}">
        <p14:creationId xmlns:p14="http://schemas.microsoft.com/office/powerpoint/2010/main" val="2999553318"/>
      </p:ext>
    </p:extLst>
  </p:cSld>
  <p:clrMap bg1="lt1" tx1="dk1" bg2="lt2" tx2="dk2" accent1="accent1" accent2="accent2" accent3="accent3" accent4="accent4" accent5="accent5" accent6="accent6" hlink="hlink" folHlink="folHlink"/>
  <p:hf hdr="0" ftr="0" dt="0"/>
</p:handoutMaster>
</file>

<file path=ppt/media/image1.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40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2765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41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1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41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840E8FAF-0EB9-4F3C-9D18-30F5214B3A3C}" type="slidenum">
              <a:rPr lang="en-US"/>
              <a:pPr>
                <a:defRPr/>
              </a:pPr>
              <a:t>‹#›</a:t>
            </a:fld>
            <a:endParaRPr lang="en-US"/>
          </a:p>
        </p:txBody>
      </p:sp>
    </p:spTree>
    <p:extLst>
      <p:ext uri="{BB962C8B-B14F-4D97-AF65-F5344CB8AC3E}">
        <p14:creationId xmlns:p14="http://schemas.microsoft.com/office/powerpoint/2010/main" val="210981567"/>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5" name="Straight Connector 4"/>
          <p:cNvSpPr>
            <a:spLocks noChangeShapeType="1"/>
          </p:cNvSpPr>
          <p:nvPr/>
        </p:nvSpPr>
        <p:spPr bwMode="auto">
          <a:xfrm rot="16200000">
            <a:off x="-2536825" y="3429000"/>
            <a:ext cx="6858000" cy="0"/>
          </a:xfrm>
          <a:prstGeom prst="line">
            <a:avLst/>
          </a:prstGeom>
          <a:noFill/>
          <a:ln w="11430" cap="flat" cmpd="sng" algn="ctr">
            <a:solidFill>
              <a:schemeClr val="bg1">
                <a:shade val="95000"/>
              </a:schemeClr>
            </a:solidFill>
            <a:prstDash val="solid"/>
            <a:miter lim="800000"/>
            <a:headEnd type="none" w="med" len="med"/>
            <a:tailEnd type="none" w="med" len="med"/>
          </a:ln>
          <a:effectLst/>
        </p:spPr>
        <p:txBody>
          <a:bodyPr/>
          <a:lstStyle>
            <a:extLst/>
          </a:lstStyle>
          <a:p>
            <a:pPr>
              <a:defRPr/>
            </a:pPr>
            <a:endParaRPr lang="en-US">
              <a:latin typeface="Arial" charset="0"/>
            </a:endParaRPr>
          </a:p>
        </p:txBody>
      </p:sp>
      <p:sp>
        <p:nvSpPr>
          <p:cNvPr id="12" name="Title 11"/>
          <p:cNvSpPr>
            <a:spLocks noGrp="1"/>
          </p:cNvSpPr>
          <p:nvPr>
            <p:ph type="ctrTitle"/>
          </p:nvPr>
        </p:nvSpPr>
        <p:spPr>
          <a:xfrm>
            <a:off x="3366868" y="533400"/>
            <a:ext cx="5105400" cy="2868168"/>
          </a:xfrm>
        </p:spPr>
        <p:txBody>
          <a:bodyPr/>
          <a:lstStyle>
            <a:lvl1pPr algn="r">
              <a:defRPr sz="4200" b="1"/>
            </a:lvl1pPr>
            <a:extLst/>
          </a:lstStyle>
          <a:p>
            <a:r>
              <a:rPr lang="en-US" smtClean="0"/>
              <a:t>Click to edit Master title style</a:t>
            </a:r>
            <a:endParaRPr lang="en-US"/>
          </a:p>
        </p:txBody>
      </p:sp>
      <p:sp>
        <p:nvSpPr>
          <p:cNvPr id="25" name="Subtitle 24"/>
          <p:cNvSpPr>
            <a:spLocks noGrp="1"/>
          </p:cNvSpPr>
          <p:nvPr>
            <p:ph type="subTitle" idx="1"/>
          </p:nvPr>
        </p:nvSpPr>
        <p:spPr>
          <a:xfrm>
            <a:off x="3354442" y="3539864"/>
            <a:ext cx="5114778" cy="1101248"/>
          </a:xfrm>
        </p:spPr>
        <p:txBody>
          <a:bodyPr lIns="45720" tIns="0" rIns="45720" bIns="0"/>
          <a:lstStyle>
            <a:lvl1pPr marL="0" indent="0" algn="r">
              <a:buNone/>
              <a:defRPr sz="2200">
                <a:solidFill>
                  <a:srgbClr val="FFFFFF"/>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smtClean="0"/>
              <a:t>Click to edit Master subtitle style</a:t>
            </a:r>
            <a:endParaRPr lang="en-US"/>
          </a:p>
        </p:txBody>
      </p:sp>
      <p:sp>
        <p:nvSpPr>
          <p:cNvPr id="6" name="Date Placeholder 30"/>
          <p:cNvSpPr>
            <a:spLocks noGrp="1"/>
          </p:cNvSpPr>
          <p:nvPr>
            <p:ph type="dt" sz="half" idx="10"/>
          </p:nvPr>
        </p:nvSpPr>
        <p:spPr>
          <a:xfrm>
            <a:off x="5870575" y="6557963"/>
            <a:ext cx="2003425" cy="227012"/>
          </a:xfrm>
        </p:spPr>
        <p:txBody>
          <a:bodyPr/>
          <a:lstStyle>
            <a:lvl1pPr>
              <a:defRPr lang="en-US">
                <a:solidFill>
                  <a:srgbClr val="FFFFFF"/>
                </a:solidFill>
              </a:defRPr>
            </a:lvl1pPr>
            <a:extLst/>
          </a:lstStyle>
          <a:p>
            <a:pPr>
              <a:defRPr/>
            </a:pPr>
            <a:r>
              <a:rPr lang="en-US" smtClean="0"/>
              <a:t>4/15/2008</a:t>
            </a:r>
            <a:endParaRPr/>
          </a:p>
        </p:txBody>
      </p:sp>
    </p:spTree>
  </p:cSld>
  <p:clrMapOvr>
    <a:overrideClrMapping bg1="lt1" tx1="dk1" bg2="lt2" tx2="dk2" accent1="accent1" accent2="accent2" accent3="accent3" accent4="accent4" accent5="accent5" accent6="accent6" hlink="hlink" folHlink="folHlink"/>
  </p:clrMapOvr>
  <p:transition xmlns:p14="http://schemas.microsoft.com/office/powerpoint/2010/main">
    <p:fade thruBlk="1"/>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26"/>
          <p:cNvSpPr>
            <a:spLocks noGrp="1"/>
          </p:cNvSpPr>
          <p:nvPr>
            <p:ph type="dt" sz="half" idx="10"/>
          </p:nvPr>
        </p:nvSpPr>
        <p:spPr/>
        <p:txBody>
          <a:bodyPr/>
          <a:lstStyle>
            <a:lvl1pPr>
              <a:defRPr/>
            </a:lvl1pPr>
          </a:lstStyle>
          <a:p>
            <a:pPr>
              <a:defRPr/>
            </a:pPr>
            <a:r>
              <a:rPr lang="en-US" smtClean="0"/>
              <a:t>4/15/2008</a:t>
            </a:r>
            <a:endParaRPr lang="en-US" dirty="0"/>
          </a:p>
        </p:txBody>
      </p:sp>
      <p:sp>
        <p:nvSpPr>
          <p:cNvPr id="5" name="Footer Placeholder 3"/>
          <p:cNvSpPr>
            <a:spLocks noGrp="1"/>
          </p:cNvSpPr>
          <p:nvPr>
            <p:ph type="ftr" sz="quarter" idx="11"/>
          </p:nvPr>
        </p:nvSpPr>
        <p:spPr/>
        <p:txBody>
          <a:bodyPr/>
          <a:lstStyle>
            <a:lvl1pPr>
              <a:defRPr/>
            </a:lvl1pPr>
          </a:lstStyle>
          <a:p>
            <a:pPr>
              <a:defRPr/>
            </a:pPr>
            <a:r>
              <a:rPr lang="en-US" smtClean="0"/>
              <a:t>Protons-&gt;IOTA, May 18, 2015 - E. Prebys</a:t>
            </a:r>
            <a:endParaRPr lang="en-US">
              <a:latin typeface="+mn-lt"/>
            </a:endParaRPr>
          </a:p>
        </p:txBody>
      </p:sp>
      <p:sp>
        <p:nvSpPr>
          <p:cNvPr id="6" name="Slide Number Placeholder 15"/>
          <p:cNvSpPr>
            <a:spLocks noGrp="1"/>
          </p:cNvSpPr>
          <p:nvPr>
            <p:ph type="sldNum" sz="quarter" idx="12"/>
          </p:nvPr>
        </p:nvSpPr>
        <p:spPr/>
        <p:txBody>
          <a:bodyPr/>
          <a:lstStyle>
            <a:lvl1pPr>
              <a:defRPr/>
            </a:lvl1pPr>
          </a:lstStyle>
          <a:p>
            <a:pPr>
              <a:defRPr/>
            </a:pPr>
            <a:fld id="{8309CFA1-B09C-442F-85C3-919131D33D24}" type="slidenum">
              <a:rPr lang="en-US"/>
              <a:pPr>
                <a:defRPr/>
              </a:pPr>
              <a:t>‹#›</a:t>
            </a:fld>
            <a:endParaRPr lang="en-US"/>
          </a:p>
        </p:txBody>
      </p:sp>
    </p:spTree>
  </p:cSld>
  <p:clrMapOvr>
    <a:masterClrMapping/>
  </p:clrMapOvr>
  <p:transition xmlns:p14="http://schemas.microsoft.com/office/powerpoint/2010/main">
    <p:fade thruBlk="1"/>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274955"/>
            <a:ext cx="1524000" cy="5851525"/>
          </a:xfrm>
        </p:spPr>
        <p:txBody>
          <a:bodyPr vert="eaVert" anchor="t"/>
          <a:lstStyle>
            <a:extLs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42"/>
            <a:ext cx="6019800" cy="5851525"/>
          </a:xfrm>
        </p:spPr>
        <p:txBody>
          <a:bodyPr vert="eaVert"/>
          <a:lstStyle>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243388" y="6557963"/>
            <a:ext cx="2001837" cy="227012"/>
          </a:xfrm>
        </p:spPr>
        <p:txBody>
          <a:bodyPr/>
          <a:lstStyle>
            <a:lvl1pPr>
              <a:defRPr/>
            </a:lvl1pPr>
            <a:extLst/>
          </a:lstStyle>
          <a:p>
            <a:pPr>
              <a:defRPr/>
            </a:pPr>
            <a:r>
              <a:rPr lang="en-US" smtClean="0"/>
              <a:t>4/15/2008</a:t>
            </a:r>
            <a:endParaRPr lang="en-US"/>
          </a:p>
        </p:txBody>
      </p:sp>
      <p:sp>
        <p:nvSpPr>
          <p:cNvPr id="5" name="Footer Placeholder 4"/>
          <p:cNvSpPr>
            <a:spLocks noGrp="1"/>
          </p:cNvSpPr>
          <p:nvPr>
            <p:ph type="ftr" sz="quarter" idx="11"/>
          </p:nvPr>
        </p:nvSpPr>
        <p:spPr>
          <a:xfrm>
            <a:off x="457200" y="6556375"/>
            <a:ext cx="3657600" cy="228600"/>
          </a:xfrm>
        </p:spPr>
        <p:txBody>
          <a:bodyPr/>
          <a:lstStyle>
            <a:lvl1pPr>
              <a:defRPr/>
            </a:lvl1pPr>
            <a:extLst/>
          </a:lstStyle>
          <a:p>
            <a:pPr>
              <a:defRPr/>
            </a:pPr>
            <a:r>
              <a:rPr lang="en-US" smtClean="0"/>
              <a:t>Protons-&gt;IOTA, May 18, 2015 - E. Prebys</a:t>
            </a:r>
            <a:endParaRPr lang="en-US">
              <a:latin typeface="+mn-lt"/>
            </a:endParaRPr>
          </a:p>
        </p:txBody>
      </p:sp>
      <p:sp>
        <p:nvSpPr>
          <p:cNvPr id="6" name="Slide Number Placeholder 5"/>
          <p:cNvSpPr>
            <a:spLocks noGrp="1"/>
          </p:cNvSpPr>
          <p:nvPr>
            <p:ph type="sldNum" sz="quarter" idx="12"/>
          </p:nvPr>
        </p:nvSpPr>
        <p:spPr>
          <a:xfrm>
            <a:off x="6254750" y="6553200"/>
            <a:ext cx="587375" cy="228600"/>
          </a:xfrm>
        </p:spPr>
        <p:txBody>
          <a:bodyPr/>
          <a:lstStyle>
            <a:lvl1pPr>
              <a:defRPr>
                <a:solidFill>
                  <a:schemeClr val="tx2"/>
                </a:solidFill>
              </a:defRPr>
            </a:lvl1pPr>
            <a:extLst/>
          </a:lstStyle>
          <a:p>
            <a:pPr>
              <a:defRPr/>
            </a:pPr>
            <a:fld id="{05B137E2-35D0-4667-9362-8260FF57AB09}" type="slidenum">
              <a:rPr lang="en-US"/>
              <a:pPr>
                <a:defRPr/>
              </a:pPr>
              <a:t>‹#›</a:t>
            </a:fld>
            <a:endParaRPr lang="en-US"/>
          </a:p>
        </p:txBody>
      </p:sp>
    </p:spTree>
  </p:cSld>
  <p:clrMapOvr>
    <a:masterClrMapping/>
  </p:clrMapOvr>
  <p:transition xmlns:p14="http://schemas.microsoft.com/office/powerpoint/2010/main">
    <p:fade thruBlk="1"/>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152400"/>
            <a:ext cx="7772400" cy="6858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381000" y="1219200"/>
            <a:ext cx="4076700" cy="4876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10100" y="1219200"/>
            <a:ext cx="4076700" cy="2362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4610100" y="3733800"/>
            <a:ext cx="4076700" cy="2362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Date Placeholder 5"/>
          <p:cNvSpPr>
            <a:spLocks noGrp="1"/>
          </p:cNvSpPr>
          <p:nvPr>
            <p:ph type="dt" sz="half" idx="10"/>
          </p:nvPr>
        </p:nvSpPr>
        <p:spPr>
          <a:xfrm>
            <a:off x="685800" y="6248400"/>
            <a:ext cx="1905000" cy="457200"/>
          </a:xfrm>
        </p:spPr>
        <p:txBody>
          <a:bodyPr/>
          <a:lstStyle>
            <a:lvl1pPr>
              <a:defRPr/>
            </a:lvl1pPr>
          </a:lstStyle>
          <a:p>
            <a:pPr>
              <a:defRPr/>
            </a:pPr>
            <a:r>
              <a:rPr lang="en-US" smtClean="0"/>
              <a:t>4/15/2008</a:t>
            </a:r>
            <a:endParaRPr lang="en-US"/>
          </a:p>
        </p:txBody>
      </p:sp>
      <p:sp>
        <p:nvSpPr>
          <p:cNvPr id="7" name="Footer Placeholder 6"/>
          <p:cNvSpPr>
            <a:spLocks noGrp="1"/>
          </p:cNvSpPr>
          <p:nvPr>
            <p:ph type="ftr" sz="quarter" idx="11"/>
          </p:nvPr>
        </p:nvSpPr>
        <p:spPr>
          <a:xfrm>
            <a:off x="3124200" y="6248400"/>
            <a:ext cx="2895600" cy="457200"/>
          </a:xfrm>
        </p:spPr>
        <p:txBody>
          <a:bodyPr/>
          <a:lstStyle>
            <a:lvl1pPr>
              <a:defRPr/>
            </a:lvl1pPr>
          </a:lstStyle>
          <a:p>
            <a:pPr>
              <a:defRPr/>
            </a:pPr>
            <a:r>
              <a:rPr lang="en-US" smtClean="0"/>
              <a:t>Protons-&gt;IOTA, May 18, 2015 - E. Prebys</a:t>
            </a:r>
            <a:endParaRPr lang="en-US">
              <a:latin typeface="+mn-lt"/>
            </a:endParaRPr>
          </a:p>
        </p:txBody>
      </p:sp>
      <p:sp>
        <p:nvSpPr>
          <p:cNvPr id="8" name="Slide Number Placeholder 7"/>
          <p:cNvSpPr>
            <a:spLocks noGrp="1"/>
          </p:cNvSpPr>
          <p:nvPr>
            <p:ph type="sldNum" sz="quarter" idx="12"/>
          </p:nvPr>
        </p:nvSpPr>
        <p:spPr>
          <a:xfrm>
            <a:off x="6553200" y="6248400"/>
            <a:ext cx="1905000" cy="457200"/>
          </a:xfrm>
        </p:spPr>
        <p:txBody>
          <a:bodyPr/>
          <a:lstStyle>
            <a:lvl1pPr>
              <a:defRPr/>
            </a:lvl1pPr>
          </a:lstStyle>
          <a:p>
            <a:pPr>
              <a:defRPr/>
            </a:pPr>
            <a:fld id="{BA33168C-16D6-42A2-AF6D-3D5C06C9F0F0}" type="slidenum">
              <a:rPr lang="en-US"/>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fourObj">
  <p:cSld name="Title and 4 Content">
    <p:spTree>
      <p:nvGrpSpPr>
        <p:cNvPr id="1" name=""/>
        <p:cNvGrpSpPr/>
        <p:nvPr/>
      </p:nvGrpSpPr>
      <p:grpSpPr>
        <a:xfrm>
          <a:off x="0" y="0"/>
          <a:ext cx="0" cy="0"/>
          <a:chOff x="0" y="0"/>
          <a:chExt cx="0" cy="0"/>
        </a:xfrm>
      </p:grpSpPr>
      <p:sp>
        <p:nvSpPr>
          <p:cNvPr id="2" name="Title 1"/>
          <p:cNvSpPr>
            <a:spLocks noGrp="1"/>
          </p:cNvSpPr>
          <p:nvPr>
            <p:ph type="title" sz="quarter"/>
          </p:nvPr>
        </p:nvSpPr>
        <p:spPr>
          <a:xfrm>
            <a:off x="609600" y="152400"/>
            <a:ext cx="7772400" cy="685800"/>
          </a:xfrm>
        </p:spPr>
        <p:txBody>
          <a:bodyPr/>
          <a:lstStyle/>
          <a:p>
            <a:r>
              <a:rPr lang="en-US" smtClean="0"/>
              <a:t>Click to edit Master title style</a:t>
            </a:r>
            <a:endParaRPr lang="en-US"/>
          </a:p>
        </p:txBody>
      </p:sp>
      <p:sp>
        <p:nvSpPr>
          <p:cNvPr id="3" name="Content Placeholder 2"/>
          <p:cNvSpPr>
            <a:spLocks noGrp="1"/>
          </p:cNvSpPr>
          <p:nvPr>
            <p:ph sz="quarter" idx="1"/>
          </p:nvPr>
        </p:nvSpPr>
        <p:spPr>
          <a:xfrm>
            <a:off x="381000" y="1219200"/>
            <a:ext cx="4076700" cy="2362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4610100" y="1219200"/>
            <a:ext cx="4076700" cy="2362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381000" y="3733800"/>
            <a:ext cx="4076700" cy="2362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10100" y="3733800"/>
            <a:ext cx="4076700" cy="2362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685800" y="6248400"/>
            <a:ext cx="1905000" cy="457200"/>
          </a:xfrm>
        </p:spPr>
        <p:txBody>
          <a:bodyPr/>
          <a:lstStyle>
            <a:lvl1pPr>
              <a:defRPr/>
            </a:lvl1pPr>
          </a:lstStyle>
          <a:p>
            <a:pPr>
              <a:defRPr/>
            </a:pPr>
            <a:r>
              <a:rPr lang="en-US" smtClean="0"/>
              <a:t>4/15/2008</a:t>
            </a:r>
            <a:endParaRPr lang="en-US"/>
          </a:p>
        </p:txBody>
      </p:sp>
      <p:sp>
        <p:nvSpPr>
          <p:cNvPr id="8" name="Footer Placeholder 7"/>
          <p:cNvSpPr>
            <a:spLocks noGrp="1"/>
          </p:cNvSpPr>
          <p:nvPr>
            <p:ph type="ftr" sz="quarter" idx="11"/>
          </p:nvPr>
        </p:nvSpPr>
        <p:spPr>
          <a:xfrm>
            <a:off x="3124200" y="6248400"/>
            <a:ext cx="2895600" cy="457200"/>
          </a:xfrm>
        </p:spPr>
        <p:txBody>
          <a:bodyPr/>
          <a:lstStyle>
            <a:lvl1pPr>
              <a:defRPr/>
            </a:lvl1pPr>
          </a:lstStyle>
          <a:p>
            <a:pPr>
              <a:defRPr/>
            </a:pPr>
            <a:r>
              <a:rPr lang="en-US" smtClean="0"/>
              <a:t>Protons-&gt;IOTA, May 18, 2015 - E. Prebys</a:t>
            </a:r>
            <a:endParaRPr lang="en-US">
              <a:latin typeface="+mn-lt"/>
            </a:endParaRPr>
          </a:p>
        </p:txBody>
      </p:sp>
      <p:sp>
        <p:nvSpPr>
          <p:cNvPr id="9" name="Slide Number Placeholder 8"/>
          <p:cNvSpPr>
            <a:spLocks noGrp="1"/>
          </p:cNvSpPr>
          <p:nvPr>
            <p:ph type="sldNum" sz="quarter" idx="12"/>
          </p:nvPr>
        </p:nvSpPr>
        <p:spPr>
          <a:xfrm>
            <a:off x="6553200" y="6248400"/>
            <a:ext cx="1905000" cy="457200"/>
          </a:xfrm>
        </p:spPr>
        <p:txBody>
          <a:bodyPr/>
          <a:lstStyle>
            <a:lvl1pPr>
              <a:defRPr/>
            </a:lvl1pPr>
          </a:lstStyle>
          <a:p>
            <a:pPr>
              <a:defRPr/>
            </a:pPr>
            <a:fld id="{125D4A05-E32D-4D88-8AA0-A78E909285AF}"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cap="none" baseline="0">
                <a:latin typeface="+mj-lt"/>
              </a:defRPr>
            </a:lvl1pPr>
            <a:extLst/>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sz="2400"/>
            </a:lvl1pPr>
            <a:lvl2pPr>
              <a:defRPr sz="2000"/>
            </a:lvl2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26"/>
          <p:cNvSpPr>
            <a:spLocks noGrp="1"/>
          </p:cNvSpPr>
          <p:nvPr>
            <p:ph type="dt" sz="half" idx="10"/>
          </p:nvPr>
        </p:nvSpPr>
        <p:spPr/>
        <p:txBody>
          <a:bodyPr/>
          <a:lstStyle>
            <a:lvl1pPr>
              <a:defRPr/>
            </a:lvl1pPr>
          </a:lstStyle>
          <a:p>
            <a:pPr>
              <a:defRPr/>
            </a:pPr>
            <a:r>
              <a:rPr lang="en-US" smtClean="0"/>
              <a:t>4/15/2008</a:t>
            </a:r>
            <a:endParaRPr lang="en-US" dirty="0"/>
          </a:p>
        </p:txBody>
      </p:sp>
      <p:sp>
        <p:nvSpPr>
          <p:cNvPr id="5" name="Footer Placeholder 3"/>
          <p:cNvSpPr>
            <a:spLocks noGrp="1"/>
          </p:cNvSpPr>
          <p:nvPr>
            <p:ph type="ftr" sz="quarter" idx="11"/>
          </p:nvPr>
        </p:nvSpPr>
        <p:spPr/>
        <p:txBody>
          <a:bodyPr/>
          <a:lstStyle>
            <a:lvl1pPr>
              <a:defRPr/>
            </a:lvl1pPr>
          </a:lstStyle>
          <a:p>
            <a:pPr>
              <a:defRPr/>
            </a:pPr>
            <a:r>
              <a:rPr lang="en-US" smtClean="0"/>
              <a:t>Protons-&gt;IOTA, May 18, 2015 - E. Prebys</a:t>
            </a:r>
            <a:endParaRPr lang="en-US">
              <a:latin typeface="+mn-lt"/>
            </a:endParaRPr>
          </a:p>
        </p:txBody>
      </p:sp>
      <p:sp>
        <p:nvSpPr>
          <p:cNvPr id="6" name="Slide Number Placeholder 15"/>
          <p:cNvSpPr>
            <a:spLocks noGrp="1"/>
          </p:cNvSpPr>
          <p:nvPr>
            <p:ph type="sldNum" sz="quarter" idx="12"/>
          </p:nvPr>
        </p:nvSpPr>
        <p:spPr/>
        <p:txBody>
          <a:bodyPr/>
          <a:lstStyle>
            <a:lvl1pPr>
              <a:defRPr/>
            </a:lvl1pPr>
          </a:lstStyle>
          <a:p>
            <a:pPr>
              <a:defRPr/>
            </a:pPr>
            <a:fld id="{BCA26155-0DCC-45D2-90B6-32F65F3F6C0F}" type="slidenum">
              <a:rPr lang="en-US"/>
              <a:pPr>
                <a:defRPr/>
              </a:pPr>
              <a:t>‹#›</a:t>
            </a:fld>
            <a:endParaRPr lang="en-US"/>
          </a:p>
        </p:txBody>
      </p:sp>
    </p:spTree>
  </p:cSld>
  <p:clrMapOvr>
    <a:masterClrMapping/>
  </p:clrMapOvr>
  <p:transition xmlns:p14="http://schemas.microsoft.com/office/powerpoint/2010/mai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6800" y="1657065"/>
            <a:ext cx="6255488" cy="1362075"/>
          </a:xfrm>
        </p:spPr>
        <p:txBody>
          <a:bodyPr anchor="t"/>
          <a:lstStyle>
            <a:lvl1pPr algn="r">
              <a:buNone/>
              <a:defRPr sz="4200" b="1" cap="all"/>
            </a:lvl1pPr>
            <a:extLst/>
          </a:lstStyle>
          <a:p>
            <a:r>
              <a:rPr lang="en-US" smtClean="0"/>
              <a:t>Click to edit Master title style</a:t>
            </a:r>
            <a:endParaRPr lang="en-US"/>
          </a:p>
        </p:txBody>
      </p:sp>
      <p:sp>
        <p:nvSpPr>
          <p:cNvPr id="3" name="Text Placeholder 2"/>
          <p:cNvSpPr>
            <a:spLocks noGrp="1"/>
          </p:cNvSpPr>
          <p:nvPr>
            <p:ph type="body" idx="1"/>
          </p:nvPr>
        </p:nvSpPr>
        <p:spPr>
          <a:xfrm>
            <a:off x="1045029" y="3145972"/>
            <a:ext cx="6255488" cy="743507"/>
          </a:xfrm>
        </p:spPr>
        <p:txBody>
          <a:bodyPr anchor="b"/>
          <a:lstStyle>
            <a:lvl1pPr marL="0" indent="0" algn="r">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smtClean="0"/>
              <a:t>Click to edit Master text styles</a:t>
            </a:r>
          </a:p>
        </p:txBody>
      </p:sp>
      <p:sp>
        <p:nvSpPr>
          <p:cNvPr id="4" name="Date Placeholder 3"/>
          <p:cNvSpPr>
            <a:spLocks noGrp="1"/>
          </p:cNvSpPr>
          <p:nvPr>
            <p:ph type="dt" sz="half" idx="10"/>
          </p:nvPr>
        </p:nvSpPr>
        <p:spPr>
          <a:xfrm>
            <a:off x="4724400" y="6556375"/>
            <a:ext cx="2001838" cy="227013"/>
          </a:xfrm>
        </p:spPr>
        <p:txBody>
          <a:bodyPr/>
          <a:lstStyle>
            <a:lvl1pPr>
              <a:defRPr>
                <a:solidFill>
                  <a:schemeClr val="tx2"/>
                </a:solidFill>
              </a:defRPr>
            </a:lvl1pPr>
            <a:extLst/>
          </a:lstStyle>
          <a:p>
            <a:pPr>
              <a:defRPr/>
            </a:pPr>
            <a:r>
              <a:rPr lang="en-US" smtClean="0"/>
              <a:t>4/15/2008</a:t>
            </a:r>
            <a:endParaRPr lang="en-US"/>
          </a:p>
        </p:txBody>
      </p:sp>
      <p:sp>
        <p:nvSpPr>
          <p:cNvPr id="5" name="Footer Placeholder 4"/>
          <p:cNvSpPr>
            <a:spLocks noGrp="1"/>
          </p:cNvSpPr>
          <p:nvPr>
            <p:ph type="ftr" sz="quarter" idx="11"/>
          </p:nvPr>
        </p:nvSpPr>
        <p:spPr>
          <a:xfrm>
            <a:off x="1735138" y="6556375"/>
            <a:ext cx="2895600" cy="228600"/>
          </a:xfrm>
        </p:spPr>
        <p:txBody>
          <a:bodyPr/>
          <a:lstStyle>
            <a:lvl1pPr>
              <a:defRPr>
                <a:solidFill>
                  <a:schemeClr val="tx2"/>
                </a:solidFill>
              </a:defRPr>
            </a:lvl1pPr>
            <a:extLst/>
          </a:lstStyle>
          <a:p>
            <a:pPr>
              <a:defRPr/>
            </a:pPr>
            <a:r>
              <a:rPr lang="en-US" smtClean="0"/>
              <a:t>Protons-&gt;IOTA, May 18, 2015 - E. Prebys</a:t>
            </a:r>
            <a:endParaRPr lang="en-US">
              <a:latin typeface="+mn-lt"/>
            </a:endParaRPr>
          </a:p>
        </p:txBody>
      </p:sp>
      <p:sp>
        <p:nvSpPr>
          <p:cNvPr id="6" name="Slide Number Placeholder 5"/>
          <p:cNvSpPr>
            <a:spLocks noGrp="1"/>
          </p:cNvSpPr>
          <p:nvPr>
            <p:ph type="sldNum" sz="quarter" idx="12"/>
          </p:nvPr>
        </p:nvSpPr>
        <p:spPr>
          <a:xfrm>
            <a:off x="6734175" y="6554788"/>
            <a:ext cx="587375" cy="228600"/>
          </a:xfrm>
        </p:spPr>
        <p:txBody>
          <a:bodyPr/>
          <a:lstStyle>
            <a:lvl1pPr>
              <a:defRPr/>
            </a:lvl1pPr>
            <a:extLst/>
          </a:lstStyle>
          <a:p>
            <a:pPr>
              <a:defRPr/>
            </a:pPr>
            <a:fld id="{03C22C54-04B8-4329-8E4F-B3EC0867C1C2}" type="slidenum">
              <a:rPr lang="en-US"/>
              <a:pPr>
                <a:defRPr/>
              </a:pPr>
              <a:t>‹#›</a:t>
            </a:fld>
            <a:endParaRPr lang="en-US"/>
          </a:p>
        </p:txBody>
      </p:sp>
    </p:spTree>
  </p:cSld>
  <p:clrMapOvr>
    <a:overrideClrMapping bg1="lt1" tx1="dk1" bg2="lt2" tx2="dk2" accent1="accent1" accent2="accent2" accent3="accent3" accent4="accent4" accent5="accent5" accent6="accent6" hlink="hlink" folHlink="folHlink"/>
  </p:clrMapOvr>
  <p:transition xmlns:p14="http://schemas.microsoft.com/office/powerpoint/2010/mai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4286" y="330925"/>
            <a:ext cx="8371114" cy="507274"/>
          </a:xfrm>
        </p:spPr>
        <p:txBody>
          <a:bodyPr/>
          <a:lstStyle>
            <a:extLst/>
          </a:lstStyle>
          <a:p>
            <a:r>
              <a:rPr lang="en-US" smtClean="0"/>
              <a:t>Click to edit Master title style</a:t>
            </a:r>
            <a:endParaRPr lang="en-US" dirty="0"/>
          </a:p>
        </p:txBody>
      </p:sp>
      <p:sp>
        <p:nvSpPr>
          <p:cNvPr id="3" name="Content Placeholder 2"/>
          <p:cNvSpPr>
            <a:spLocks noGrp="1"/>
          </p:cNvSpPr>
          <p:nvPr>
            <p:ph sz="half" idx="1"/>
          </p:nvPr>
        </p:nvSpPr>
        <p:spPr>
          <a:xfrm>
            <a:off x="555172" y="968829"/>
            <a:ext cx="4060371" cy="5146449"/>
          </a:xfrm>
        </p:spPr>
        <p:txBody>
          <a:bodyPr/>
          <a:lstStyle>
            <a:lvl1pPr>
              <a:defRPr sz="2800"/>
            </a:lvl1pPr>
            <a:lvl2pPr>
              <a:defRPr sz="2400"/>
            </a:lvl2pPr>
            <a:lvl3pPr>
              <a:defRPr sz="2000"/>
            </a:lvl3pPr>
            <a:lvl4pPr>
              <a:defRPr sz="1800"/>
            </a:lvl4pPr>
            <a:lvl5pPr>
              <a:defRPr sz="18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35286" y="968829"/>
            <a:ext cx="4172275" cy="5179106"/>
          </a:xfrm>
        </p:spPr>
        <p:txBody>
          <a:bodyPr/>
          <a:lstStyle>
            <a:lvl1pPr>
              <a:defRPr sz="2800"/>
            </a:lvl1pPr>
            <a:lvl2pPr>
              <a:defRPr sz="2400"/>
            </a:lvl2pPr>
            <a:lvl3pPr>
              <a:defRPr sz="2000"/>
            </a:lvl3pPr>
            <a:lvl4pPr>
              <a:defRPr sz="1800"/>
            </a:lvl4pPr>
            <a:lvl5pPr>
              <a:defRPr sz="18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26"/>
          <p:cNvSpPr>
            <a:spLocks noGrp="1"/>
          </p:cNvSpPr>
          <p:nvPr>
            <p:ph type="dt" sz="half" idx="10"/>
          </p:nvPr>
        </p:nvSpPr>
        <p:spPr/>
        <p:txBody>
          <a:bodyPr/>
          <a:lstStyle>
            <a:lvl1pPr>
              <a:defRPr/>
            </a:lvl1pPr>
          </a:lstStyle>
          <a:p>
            <a:pPr>
              <a:defRPr/>
            </a:pPr>
            <a:r>
              <a:rPr lang="en-US" smtClean="0"/>
              <a:t>4/15/2008</a:t>
            </a:r>
            <a:endParaRPr lang="en-US" dirty="0"/>
          </a:p>
        </p:txBody>
      </p:sp>
      <p:sp>
        <p:nvSpPr>
          <p:cNvPr id="6" name="Footer Placeholder 3"/>
          <p:cNvSpPr>
            <a:spLocks noGrp="1"/>
          </p:cNvSpPr>
          <p:nvPr>
            <p:ph type="ftr" sz="quarter" idx="11"/>
          </p:nvPr>
        </p:nvSpPr>
        <p:spPr/>
        <p:txBody>
          <a:bodyPr/>
          <a:lstStyle>
            <a:lvl1pPr>
              <a:defRPr/>
            </a:lvl1pPr>
          </a:lstStyle>
          <a:p>
            <a:pPr>
              <a:defRPr/>
            </a:pPr>
            <a:r>
              <a:rPr lang="en-US" smtClean="0"/>
              <a:t>Protons-&gt;IOTA, May 18, 2015 - E. Prebys</a:t>
            </a:r>
            <a:endParaRPr lang="en-US">
              <a:latin typeface="+mn-lt"/>
            </a:endParaRPr>
          </a:p>
        </p:txBody>
      </p:sp>
      <p:sp>
        <p:nvSpPr>
          <p:cNvPr id="7" name="Slide Number Placeholder 15"/>
          <p:cNvSpPr>
            <a:spLocks noGrp="1"/>
          </p:cNvSpPr>
          <p:nvPr>
            <p:ph type="sldNum" sz="quarter" idx="12"/>
          </p:nvPr>
        </p:nvSpPr>
        <p:spPr/>
        <p:txBody>
          <a:bodyPr/>
          <a:lstStyle>
            <a:lvl1pPr>
              <a:defRPr/>
            </a:lvl1pPr>
          </a:lstStyle>
          <a:p>
            <a:pPr>
              <a:defRPr/>
            </a:pPr>
            <a:fld id="{8D914655-DFE5-45AD-AEB7-B6324F535D89}" type="slidenum">
              <a:rPr lang="en-US"/>
              <a:pPr>
                <a:defRPr/>
              </a:pPr>
              <a:t>‹#›</a:t>
            </a:fld>
            <a:endParaRPr lang="en-US"/>
          </a:p>
        </p:txBody>
      </p:sp>
    </p:spTree>
  </p:cSld>
  <p:clrMapOvr>
    <a:masterClrMapping/>
  </p:clrMapOvr>
  <p:transition xmlns:p14="http://schemas.microsoft.com/office/powerpoint/2010/mai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320040"/>
            <a:ext cx="7242048" cy="507274"/>
          </a:xfrm>
        </p:spPr>
        <p:txBody>
          <a:bodyPr/>
          <a:lstStyle>
            <a:lvl1pPr>
              <a:defRPr/>
            </a:lvl1pPr>
            <a:extLst/>
          </a:lstStyle>
          <a:p>
            <a:r>
              <a:rPr lang="en-US" smtClean="0"/>
              <a:t>Click to edit Master title style</a:t>
            </a:r>
            <a:endParaRPr lang="en-US" dirty="0"/>
          </a:p>
        </p:txBody>
      </p:sp>
      <p:sp>
        <p:nvSpPr>
          <p:cNvPr id="3" name="Text Placeholder 2"/>
          <p:cNvSpPr>
            <a:spLocks noGrp="1"/>
          </p:cNvSpPr>
          <p:nvPr>
            <p:ph type="body" idx="1"/>
          </p:nvPr>
        </p:nvSpPr>
        <p:spPr>
          <a:xfrm>
            <a:off x="457200" y="5867400"/>
            <a:ext cx="3520440" cy="457200"/>
          </a:xfrm>
          <a:noFill/>
          <a:ln w="12700" cap="flat" cmpd="sng" algn="ctr">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4" name="Text Placeholder 3"/>
          <p:cNvSpPr>
            <a:spLocks noGrp="1"/>
          </p:cNvSpPr>
          <p:nvPr>
            <p:ph type="body" sz="half" idx="3"/>
          </p:nvPr>
        </p:nvSpPr>
        <p:spPr>
          <a:xfrm>
            <a:off x="4178808" y="5867400"/>
            <a:ext cx="3520440" cy="457200"/>
          </a:xfrm>
          <a:noFill/>
          <a:ln w="12700" cap="flat" cmpd="sng" algn="ctr">
            <a:solidFill>
              <a:schemeClr val="tx2"/>
            </a:solidFill>
            <a:prstDash val="solid"/>
          </a:ln>
          <a:effectLst/>
        </p:spPr>
        <p:style>
          <a:lnRef idx="1">
            <a:schemeClr val="accent2"/>
          </a:lnRef>
          <a:fillRef idx="3">
            <a:schemeClr val="accent2"/>
          </a:fillRef>
          <a:effectRef idx="2">
            <a:schemeClr val="accent2"/>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5" name="Content Placeholder 4"/>
          <p:cNvSpPr>
            <a:spLocks noGrp="1"/>
          </p:cNvSpPr>
          <p:nvPr>
            <p:ph sz="quarter" idx="2"/>
          </p:nvPr>
        </p:nvSpPr>
        <p:spPr>
          <a:xfrm>
            <a:off x="457200" y="968829"/>
            <a:ext cx="3520440" cy="4857811"/>
          </a:xfrm>
        </p:spPr>
        <p:txBody>
          <a:bodyPr/>
          <a:lstStyle>
            <a:lvl1pPr>
              <a:defRPr sz="2400"/>
            </a:lvl1pPr>
            <a:lvl2pPr>
              <a:defRPr sz="2000"/>
            </a:lvl2pPr>
            <a:lvl3pPr>
              <a:defRPr sz="1800"/>
            </a:lvl3pPr>
            <a:lvl4pPr>
              <a:defRPr sz="1600"/>
            </a:lvl4pPr>
            <a:lvl5pPr>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4178808" y="979714"/>
            <a:ext cx="3520440" cy="4846926"/>
          </a:xfrm>
        </p:spPr>
        <p:txBody>
          <a:bodyPr/>
          <a:lstStyle>
            <a:lvl1pPr>
              <a:defRPr sz="2400"/>
            </a:lvl1pPr>
            <a:lvl2pPr>
              <a:defRPr sz="2000"/>
            </a:lvl2pPr>
            <a:lvl3pPr>
              <a:defRPr sz="1800"/>
            </a:lvl3pPr>
            <a:lvl4pPr>
              <a:defRPr sz="1600"/>
            </a:lvl4pPr>
            <a:lvl5pPr>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26"/>
          <p:cNvSpPr>
            <a:spLocks noGrp="1"/>
          </p:cNvSpPr>
          <p:nvPr>
            <p:ph type="dt" sz="half" idx="10"/>
          </p:nvPr>
        </p:nvSpPr>
        <p:spPr/>
        <p:txBody>
          <a:bodyPr/>
          <a:lstStyle>
            <a:lvl1pPr>
              <a:defRPr/>
            </a:lvl1pPr>
          </a:lstStyle>
          <a:p>
            <a:pPr>
              <a:defRPr/>
            </a:pPr>
            <a:r>
              <a:rPr lang="en-US" smtClean="0"/>
              <a:t>4/15/2008</a:t>
            </a:r>
            <a:endParaRPr lang="en-US" dirty="0"/>
          </a:p>
        </p:txBody>
      </p:sp>
      <p:sp>
        <p:nvSpPr>
          <p:cNvPr id="8" name="Footer Placeholder 3"/>
          <p:cNvSpPr>
            <a:spLocks noGrp="1"/>
          </p:cNvSpPr>
          <p:nvPr>
            <p:ph type="ftr" sz="quarter" idx="11"/>
          </p:nvPr>
        </p:nvSpPr>
        <p:spPr/>
        <p:txBody>
          <a:bodyPr/>
          <a:lstStyle>
            <a:lvl1pPr>
              <a:defRPr/>
            </a:lvl1pPr>
          </a:lstStyle>
          <a:p>
            <a:pPr>
              <a:defRPr/>
            </a:pPr>
            <a:r>
              <a:rPr lang="en-US" smtClean="0"/>
              <a:t>Protons-&gt;IOTA, May 18, 2015 - E. Prebys</a:t>
            </a:r>
            <a:endParaRPr lang="en-US">
              <a:latin typeface="+mn-lt"/>
            </a:endParaRPr>
          </a:p>
        </p:txBody>
      </p:sp>
      <p:sp>
        <p:nvSpPr>
          <p:cNvPr id="9" name="Slide Number Placeholder 15"/>
          <p:cNvSpPr>
            <a:spLocks noGrp="1"/>
          </p:cNvSpPr>
          <p:nvPr>
            <p:ph type="sldNum" sz="quarter" idx="12"/>
          </p:nvPr>
        </p:nvSpPr>
        <p:spPr/>
        <p:txBody>
          <a:bodyPr/>
          <a:lstStyle>
            <a:lvl1pPr>
              <a:defRPr/>
            </a:lvl1pPr>
          </a:lstStyle>
          <a:p>
            <a:pPr>
              <a:defRPr/>
            </a:pPr>
            <a:fld id="{71013A5A-BD10-4E42-8EDD-42C4A14A642B}" type="slidenum">
              <a:rPr lang="en-US"/>
              <a:pPr>
                <a:defRPr/>
              </a:pPr>
              <a:t>‹#›</a:t>
            </a:fld>
            <a:endParaRPr lang="en-US"/>
          </a:p>
        </p:txBody>
      </p:sp>
    </p:spTree>
  </p:cSld>
  <p:clrMapOvr>
    <a:masterClrMapping/>
  </p:clrMapOvr>
  <p:transition xmlns:p14="http://schemas.microsoft.com/office/powerpoint/2010/mai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199" y="320040"/>
            <a:ext cx="8490857" cy="463731"/>
          </a:xfrm>
        </p:spPr>
        <p:txBody>
          <a:bodyPr/>
          <a:lstStyle>
            <a:extLst/>
          </a:lstStyle>
          <a:p>
            <a:r>
              <a:rPr lang="en-US" smtClean="0"/>
              <a:t>Click to edit Master title style</a:t>
            </a:r>
            <a:endParaRPr lang="en-US" dirty="0"/>
          </a:p>
        </p:txBody>
      </p:sp>
      <p:sp>
        <p:nvSpPr>
          <p:cNvPr id="3" name="Date Placeholder 26"/>
          <p:cNvSpPr>
            <a:spLocks noGrp="1"/>
          </p:cNvSpPr>
          <p:nvPr>
            <p:ph type="dt" sz="half" idx="10"/>
          </p:nvPr>
        </p:nvSpPr>
        <p:spPr/>
        <p:txBody>
          <a:bodyPr/>
          <a:lstStyle>
            <a:lvl1pPr>
              <a:defRPr/>
            </a:lvl1pPr>
          </a:lstStyle>
          <a:p>
            <a:pPr>
              <a:defRPr/>
            </a:pPr>
            <a:r>
              <a:rPr lang="en-US" smtClean="0"/>
              <a:t>4/15/2008</a:t>
            </a:r>
            <a:endParaRPr lang="en-US" dirty="0"/>
          </a:p>
        </p:txBody>
      </p:sp>
      <p:sp>
        <p:nvSpPr>
          <p:cNvPr id="4" name="Footer Placeholder 3"/>
          <p:cNvSpPr>
            <a:spLocks noGrp="1"/>
          </p:cNvSpPr>
          <p:nvPr>
            <p:ph type="ftr" sz="quarter" idx="11"/>
          </p:nvPr>
        </p:nvSpPr>
        <p:spPr/>
        <p:txBody>
          <a:bodyPr/>
          <a:lstStyle>
            <a:lvl1pPr>
              <a:defRPr/>
            </a:lvl1pPr>
          </a:lstStyle>
          <a:p>
            <a:pPr>
              <a:defRPr/>
            </a:pPr>
            <a:r>
              <a:rPr lang="en-US" smtClean="0"/>
              <a:t>Protons-&gt;IOTA, May 18, 2015 - E. Prebys</a:t>
            </a:r>
            <a:endParaRPr lang="en-US">
              <a:latin typeface="+mn-lt"/>
            </a:endParaRPr>
          </a:p>
        </p:txBody>
      </p:sp>
      <p:sp>
        <p:nvSpPr>
          <p:cNvPr id="5" name="Slide Number Placeholder 15"/>
          <p:cNvSpPr>
            <a:spLocks noGrp="1"/>
          </p:cNvSpPr>
          <p:nvPr>
            <p:ph type="sldNum" sz="quarter" idx="12"/>
          </p:nvPr>
        </p:nvSpPr>
        <p:spPr/>
        <p:txBody>
          <a:bodyPr/>
          <a:lstStyle>
            <a:lvl1pPr>
              <a:defRPr/>
            </a:lvl1pPr>
          </a:lstStyle>
          <a:p>
            <a:pPr>
              <a:defRPr/>
            </a:pPr>
            <a:fld id="{BAB536C3-BB10-4165-8E74-99838CB51702}" type="slidenum">
              <a:rPr lang="en-US"/>
              <a:pPr>
                <a:defRPr/>
              </a:pPr>
              <a:t>‹#›</a:t>
            </a:fld>
            <a:endParaRPr lang="en-US"/>
          </a:p>
        </p:txBody>
      </p:sp>
    </p:spTree>
  </p:cSld>
  <p:clrMapOvr>
    <a:masterClrMapping/>
  </p:clrMapOvr>
  <p:transition xmlns:p14="http://schemas.microsoft.com/office/powerpoint/2010/main">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26"/>
          <p:cNvSpPr>
            <a:spLocks noGrp="1"/>
          </p:cNvSpPr>
          <p:nvPr>
            <p:ph type="dt" sz="half" idx="10"/>
          </p:nvPr>
        </p:nvSpPr>
        <p:spPr/>
        <p:txBody>
          <a:bodyPr/>
          <a:lstStyle>
            <a:lvl1pPr>
              <a:defRPr/>
            </a:lvl1pPr>
          </a:lstStyle>
          <a:p>
            <a:pPr>
              <a:defRPr/>
            </a:pPr>
            <a:r>
              <a:rPr lang="en-US" smtClean="0"/>
              <a:t>4/15/2008</a:t>
            </a:r>
            <a:endParaRPr lang="en-US" dirty="0"/>
          </a:p>
        </p:txBody>
      </p:sp>
      <p:sp>
        <p:nvSpPr>
          <p:cNvPr id="3" name="Footer Placeholder 3"/>
          <p:cNvSpPr>
            <a:spLocks noGrp="1"/>
          </p:cNvSpPr>
          <p:nvPr>
            <p:ph type="ftr" sz="quarter" idx="11"/>
          </p:nvPr>
        </p:nvSpPr>
        <p:spPr/>
        <p:txBody>
          <a:bodyPr/>
          <a:lstStyle>
            <a:lvl1pPr>
              <a:defRPr/>
            </a:lvl1pPr>
          </a:lstStyle>
          <a:p>
            <a:pPr>
              <a:defRPr/>
            </a:pPr>
            <a:r>
              <a:rPr lang="en-US" smtClean="0"/>
              <a:t>Protons-&gt;IOTA, May 18, 2015 - E. Prebys</a:t>
            </a:r>
            <a:endParaRPr lang="en-US">
              <a:latin typeface="+mn-lt"/>
            </a:endParaRPr>
          </a:p>
        </p:txBody>
      </p:sp>
      <p:sp>
        <p:nvSpPr>
          <p:cNvPr id="4" name="Slide Number Placeholder 15"/>
          <p:cNvSpPr>
            <a:spLocks noGrp="1"/>
          </p:cNvSpPr>
          <p:nvPr>
            <p:ph type="sldNum" sz="quarter" idx="12"/>
          </p:nvPr>
        </p:nvSpPr>
        <p:spPr/>
        <p:txBody>
          <a:bodyPr/>
          <a:lstStyle>
            <a:lvl1pPr>
              <a:defRPr/>
            </a:lvl1pPr>
          </a:lstStyle>
          <a:p>
            <a:pPr>
              <a:defRPr/>
            </a:pPr>
            <a:fld id="{7A871096-0617-41A5-9758-D80165640925}" type="slidenum">
              <a:rPr lang="en-US"/>
              <a:pPr>
                <a:defRPr/>
              </a:pPr>
              <a:t>‹#›</a:t>
            </a:fld>
            <a:endParaRPr lang="en-US"/>
          </a:p>
        </p:txBody>
      </p:sp>
    </p:spTree>
  </p:cSld>
  <p:clrMapOvr>
    <a:masterClrMapping/>
  </p:clrMapOvr>
  <p:transition xmlns:p14="http://schemas.microsoft.com/office/powerpoint/2010/main">
    <p:fade thruBlk="1"/>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5897880" cy="1173480"/>
          </a:xfrm>
        </p:spPr>
        <p:txBody>
          <a:bodyPr wrap="square"/>
          <a:lstStyle>
            <a:lvl1pPr algn="l">
              <a:buNone/>
              <a:defRPr lang="en-US" sz="2400" baseline="0" smtClean="0"/>
            </a:lvl1pPr>
            <a:extLst/>
          </a:lstStyle>
          <a:p>
            <a:r>
              <a:rPr lang="en-US" smtClean="0"/>
              <a:t>Click to edit Master title style</a:t>
            </a:r>
            <a:endParaRPr lang="en-US"/>
          </a:p>
        </p:txBody>
      </p:sp>
      <p:sp>
        <p:nvSpPr>
          <p:cNvPr id="3" name="Text Placeholder 2"/>
          <p:cNvSpPr>
            <a:spLocks noGrp="1"/>
          </p:cNvSpPr>
          <p:nvPr>
            <p:ph type="body" idx="2"/>
          </p:nvPr>
        </p:nvSpPr>
        <p:spPr>
          <a:xfrm>
            <a:off x="457200" y="1497416"/>
            <a:ext cx="5897880" cy="602512"/>
          </a:xfrm>
        </p:spPr>
        <p:txBody>
          <a:bodyPr rot="0" spcFirstLastPara="0" vertOverflow="overflow" horzOverflow="overflow" lIns="45720" tIns="0" rIns="0" bIns="0" spcCol="0" rtlCol="0" fromWordArt="0" forceAA="0">
            <a:normAutofit/>
          </a:bodyPr>
          <a:lstStyle>
            <a:lvl1pPr marL="0" indent="0">
              <a:spcBef>
                <a:spcPts val="0"/>
              </a:spcBef>
              <a:spcAft>
                <a:spcPts val="0"/>
              </a:spcAft>
              <a:buNone/>
              <a:defRPr sz="1400"/>
            </a:lvl1pPr>
            <a:lvl2pPr>
              <a:buNone/>
              <a:defRPr sz="1200"/>
            </a:lvl2pPr>
            <a:lvl3pPr>
              <a:buNone/>
              <a:defRPr sz="1000"/>
            </a:lvl3pPr>
            <a:lvl4pPr>
              <a:buNone/>
              <a:defRPr sz="900"/>
            </a:lvl4pPr>
            <a:lvl5pPr>
              <a:buNone/>
              <a:defRPr sz="900"/>
            </a:lvl5pPr>
            <a:extLst/>
          </a:lstStyle>
          <a:p>
            <a:pPr lvl="0"/>
            <a:r>
              <a:rPr lang="en-US" smtClean="0"/>
              <a:t>Click to edit Master text styles</a:t>
            </a:r>
          </a:p>
        </p:txBody>
      </p:sp>
      <p:sp>
        <p:nvSpPr>
          <p:cNvPr id="4" name="Content Placeholder 3"/>
          <p:cNvSpPr>
            <a:spLocks noGrp="1"/>
          </p:cNvSpPr>
          <p:nvPr>
            <p:ph sz="half" idx="1"/>
          </p:nvPr>
        </p:nvSpPr>
        <p:spPr>
          <a:xfrm>
            <a:off x="457200" y="2133600"/>
            <a:ext cx="7239000" cy="4371752"/>
          </a:xfrm>
        </p:spPr>
        <p:txBody>
          <a:bodyPr/>
          <a:lstStyle>
            <a:lvl1pPr>
              <a:defRPr sz="3200"/>
            </a:lvl1pPr>
            <a:lvl2pPr>
              <a:defRPr sz="2800"/>
            </a:lvl2pPr>
            <a:lvl3pPr>
              <a:defRPr sz="2400"/>
            </a:lvl3pPr>
            <a:lvl4pPr>
              <a:defRPr sz="2000"/>
            </a:lvl4pPr>
            <a:lvl5pPr>
              <a:defRPr sz="20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26"/>
          <p:cNvSpPr>
            <a:spLocks noGrp="1"/>
          </p:cNvSpPr>
          <p:nvPr>
            <p:ph type="dt" sz="half" idx="10"/>
          </p:nvPr>
        </p:nvSpPr>
        <p:spPr/>
        <p:txBody>
          <a:bodyPr/>
          <a:lstStyle>
            <a:lvl1pPr>
              <a:defRPr/>
            </a:lvl1pPr>
          </a:lstStyle>
          <a:p>
            <a:pPr>
              <a:defRPr/>
            </a:pPr>
            <a:r>
              <a:rPr lang="en-US" smtClean="0"/>
              <a:t>4/15/2008</a:t>
            </a:r>
            <a:endParaRPr lang="en-US" dirty="0"/>
          </a:p>
        </p:txBody>
      </p:sp>
      <p:sp>
        <p:nvSpPr>
          <p:cNvPr id="6" name="Footer Placeholder 3"/>
          <p:cNvSpPr>
            <a:spLocks noGrp="1"/>
          </p:cNvSpPr>
          <p:nvPr>
            <p:ph type="ftr" sz="quarter" idx="11"/>
          </p:nvPr>
        </p:nvSpPr>
        <p:spPr/>
        <p:txBody>
          <a:bodyPr/>
          <a:lstStyle>
            <a:lvl1pPr>
              <a:defRPr/>
            </a:lvl1pPr>
          </a:lstStyle>
          <a:p>
            <a:pPr>
              <a:defRPr/>
            </a:pPr>
            <a:r>
              <a:rPr lang="en-US" smtClean="0"/>
              <a:t>Protons-&gt;IOTA, May 18, 2015 - E. Prebys</a:t>
            </a:r>
            <a:endParaRPr lang="en-US">
              <a:latin typeface="+mn-lt"/>
            </a:endParaRPr>
          </a:p>
        </p:txBody>
      </p:sp>
      <p:sp>
        <p:nvSpPr>
          <p:cNvPr id="7" name="Slide Number Placeholder 15"/>
          <p:cNvSpPr>
            <a:spLocks noGrp="1"/>
          </p:cNvSpPr>
          <p:nvPr>
            <p:ph type="sldNum" sz="quarter" idx="12"/>
          </p:nvPr>
        </p:nvSpPr>
        <p:spPr/>
        <p:txBody>
          <a:bodyPr/>
          <a:lstStyle>
            <a:lvl1pPr>
              <a:defRPr/>
            </a:lvl1pPr>
          </a:lstStyle>
          <a:p>
            <a:pPr>
              <a:defRPr/>
            </a:pPr>
            <a:fld id="{B7584E87-2809-400F-A130-20751D1ABD79}" type="slidenum">
              <a:rPr lang="en-US"/>
              <a:pPr>
                <a:defRPr/>
              </a:pPr>
              <a:t>‹#›</a:t>
            </a:fld>
            <a:endParaRPr lang="en-US"/>
          </a:p>
        </p:txBody>
      </p:sp>
    </p:spTree>
  </p:cSld>
  <p:clrMapOvr>
    <a:masterClrMapping/>
  </p:clrMapOvr>
  <p:transition xmlns:p14="http://schemas.microsoft.com/office/powerpoint/2010/main">
    <p:fade thruBlk="1"/>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2"/>
      </p:bgRef>
    </p:bg>
    <p:spTree>
      <p:nvGrpSpPr>
        <p:cNvPr id="1" name=""/>
        <p:cNvGrpSpPr/>
        <p:nvPr/>
      </p:nvGrpSpPr>
      <p:grpSpPr>
        <a:xfrm>
          <a:off x="0" y="0"/>
          <a:ext cx="0" cy="0"/>
          <a:chOff x="0" y="0"/>
          <a:chExt cx="0" cy="0"/>
        </a:xfrm>
      </p:grpSpPr>
      <p:sp>
        <p:nvSpPr>
          <p:cNvPr id="5" name="Rectangle 4"/>
          <p:cNvSpPr/>
          <p:nvPr/>
        </p:nvSpPr>
        <p:spPr>
          <a:xfrm rot="21240000">
            <a:off x="598488" y="1004888"/>
            <a:ext cx="4319587" cy="4311650"/>
          </a:xfrm>
          <a:prstGeom prst="rect">
            <a:avLst/>
          </a:prstGeom>
          <a:solidFill>
            <a:srgbClr val="FAFAFA"/>
          </a:solidFill>
          <a:ln w="1270" cap="rnd" cmpd="sng" algn="ctr">
            <a:solidFill>
              <a:srgbClr val="EAEAEA"/>
            </a:solidFill>
            <a:prstDash val="solid"/>
          </a:ln>
          <a:effectLst>
            <a:outerShdw blurRad="25000" dist="12700" dir="5400000" algn="t"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anchor="ctr"/>
          <a:lstStyle>
            <a:extLst/>
          </a:lstStyle>
          <a:p>
            <a:pPr>
              <a:defRPr/>
            </a:pPr>
            <a:endParaRPr lang="en-US"/>
          </a:p>
        </p:txBody>
      </p:sp>
      <p:sp>
        <p:nvSpPr>
          <p:cNvPr id="6" name="Rectangle 5"/>
          <p:cNvSpPr/>
          <p:nvPr/>
        </p:nvSpPr>
        <p:spPr>
          <a:xfrm rot="21420000">
            <a:off x="596900" y="998538"/>
            <a:ext cx="4319588" cy="4313237"/>
          </a:xfrm>
          <a:prstGeom prst="rect">
            <a:avLst/>
          </a:prstGeom>
          <a:solidFill>
            <a:srgbClr val="FAFAFA"/>
          </a:solidFill>
          <a:ln w="1270" cap="rnd" cmpd="sng" algn="ctr">
            <a:solidFill>
              <a:srgbClr val="EAEAEA"/>
            </a:solidFill>
            <a:prstDash val="solid"/>
          </a:ln>
          <a:effectLst>
            <a:outerShdw blurRad="28000" dist="12700" dir="5400000" algn="tl"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anchor="ctr"/>
          <a:lstStyle>
            <a:extLst/>
          </a:lstStyle>
          <a:p>
            <a:pPr>
              <a:defRPr/>
            </a:pPr>
            <a:endParaRPr lang="en-US"/>
          </a:p>
        </p:txBody>
      </p:sp>
      <p:sp>
        <p:nvSpPr>
          <p:cNvPr id="2" name="Title 1"/>
          <p:cNvSpPr>
            <a:spLocks noGrp="1"/>
          </p:cNvSpPr>
          <p:nvPr>
            <p:ph type="title"/>
          </p:nvPr>
        </p:nvSpPr>
        <p:spPr>
          <a:xfrm>
            <a:off x="5389098" y="1143000"/>
            <a:ext cx="3429000" cy="2057400"/>
          </a:xfrm>
        </p:spPr>
        <p:txBody>
          <a:bodyPr/>
          <a:lstStyle>
            <a:lvl1pPr algn="l">
              <a:buNone/>
              <a:defRPr sz="3000" b="1" baseline="0">
                <a:ln w="500">
                  <a:solidFill>
                    <a:schemeClr val="tx2">
                      <a:shade val="10000"/>
                      <a:satMod val="135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defRPr>
            </a:lvl1pPr>
            <a:extLst/>
          </a:lstStyle>
          <a:p>
            <a:r>
              <a:rPr lang="en-US" smtClean="0"/>
              <a:t>Click to edit Master title style</a:t>
            </a:r>
            <a:endParaRPr lang="en-US" dirty="0"/>
          </a:p>
        </p:txBody>
      </p:sp>
      <p:sp>
        <p:nvSpPr>
          <p:cNvPr id="4" name="Text Placeholder 3"/>
          <p:cNvSpPr>
            <a:spLocks noGrp="1"/>
          </p:cNvSpPr>
          <p:nvPr>
            <p:ph type="body" sz="half" idx="2"/>
          </p:nvPr>
        </p:nvSpPr>
        <p:spPr>
          <a:xfrm>
            <a:off x="5389098" y="3283634"/>
            <a:ext cx="3429000" cy="1920240"/>
          </a:xfrm>
        </p:spPr>
        <p:txBody>
          <a:bodyPr rot="0" spcFirstLastPara="0" vertOverflow="overflow" horzOverflow="overflow" lIns="82296" tIns="0" rIns="0" bIns="0" spcCol="0" rtlCol="0" fromWordArt="0" forceAA="0">
            <a:normAutofit/>
          </a:bodyPr>
          <a:lstStyle>
            <a:lvl1pPr marL="0" indent="0">
              <a:lnSpc>
                <a:spcPct val="100000"/>
              </a:lnSpc>
              <a:spcBef>
                <a:spcPts val="0"/>
              </a:spcBef>
              <a:buFontTx/>
              <a:buNone/>
              <a:defRPr sz="1400" baseline="0">
                <a:solidFill>
                  <a:schemeClr val="tx1"/>
                </a:solidFill>
              </a:defRPr>
            </a:lvl1pPr>
            <a:lvl2pPr>
              <a:defRPr sz="1200"/>
            </a:lvl2pPr>
            <a:lvl3pPr>
              <a:defRPr sz="1000"/>
            </a:lvl3pPr>
            <a:lvl4pPr>
              <a:defRPr sz="900"/>
            </a:lvl4pPr>
            <a:lvl5pPr>
              <a:defRPr sz="900"/>
            </a:lvl5pPr>
            <a:extLst/>
          </a:lstStyle>
          <a:p>
            <a:pPr lvl="0"/>
            <a:r>
              <a:rPr lang="en-US" smtClean="0"/>
              <a:t>Click to edit Master text styles</a:t>
            </a:r>
          </a:p>
        </p:txBody>
      </p:sp>
      <p:sp>
        <p:nvSpPr>
          <p:cNvPr id="10" name="Picture Placeholder 9"/>
          <p:cNvSpPr>
            <a:spLocks noGrp="1"/>
          </p:cNvSpPr>
          <p:nvPr>
            <p:ph type="pic" idx="1"/>
          </p:nvPr>
        </p:nvSpPr>
        <p:spPr>
          <a:xfrm>
            <a:off x="663682" y="1041002"/>
            <a:ext cx="4206240" cy="4206240"/>
          </a:xfrm>
          <a:solidFill>
            <a:schemeClr val="bg2">
              <a:shade val="50000"/>
            </a:schemeClr>
          </a:solidFill>
          <a:ln w="107950">
            <a:solidFill>
              <a:srgbClr val="FFFFFF"/>
            </a:solidFill>
            <a:miter lim="800000"/>
          </a:ln>
          <a:effectLst>
            <a:outerShdw blurRad="44450" dist="3810" dir="5400000" algn="tl" rotWithShape="0">
              <a:srgbClr val="000000">
                <a:alpha val="60000"/>
              </a:srgbClr>
            </a:outerShdw>
          </a:effectLst>
          <a:scene3d>
            <a:camera prst="orthographicFront"/>
            <a:lightRig rig="threePt" dir="t"/>
          </a:scene3d>
          <a:sp3d contourW="3810">
            <a:contourClr>
              <a:srgbClr val="969696"/>
            </a:contourClr>
          </a:sp3d>
        </p:spPr>
        <p:txBody>
          <a:bodyPr>
            <a:normAutofit/>
          </a:bodyPr>
          <a:lstStyle>
            <a:lvl1pPr marL="0" indent="0">
              <a:buNone/>
              <a:defRPr sz="3200"/>
            </a:lvl1pPr>
            <a:extLst/>
          </a:lstStyle>
          <a:p>
            <a:pPr lvl="0"/>
            <a:r>
              <a:rPr lang="en-US" noProof="0" smtClean="0"/>
              <a:t>Click icon to add picture</a:t>
            </a:r>
            <a:endParaRPr lang="en-US" noProof="0" dirty="0"/>
          </a:p>
        </p:txBody>
      </p:sp>
      <p:sp>
        <p:nvSpPr>
          <p:cNvPr id="7" name="Date Placeholder 4"/>
          <p:cNvSpPr>
            <a:spLocks noGrp="1"/>
          </p:cNvSpPr>
          <p:nvPr>
            <p:ph type="dt" sz="half" idx="10"/>
          </p:nvPr>
        </p:nvSpPr>
        <p:spPr/>
        <p:txBody>
          <a:bodyPr/>
          <a:lstStyle>
            <a:lvl1pPr>
              <a:defRPr/>
            </a:lvl1pPr>
            <a:extLst/>
          </a:lstStyle>
          <a:p>
            <a:pPr>
              <a:defRPr/>
            </a:pPr>
            <a:r>
              <a:rPr lang="en-US" smtClean="0"/>
              <a:t>4/15/2008</a:t>
            </a:r>
            <a:endParaRPr lang="en-US"/>
          </a:p>
        </p:txBody>
      </p:sp>
      <p:sp>
        <p:nvSpPr>
          <p:cNvPr id="8" name="Footer Placeholder 5"/>
          <p:cNvSpPr>
            <a:spLocks noGrp="1"/>
          </p:cNvSpPr>
          <p:nvPr>
            <p:ph type="ftr" sz="quarter" idx="11"/>
          </p:nvPr>
        </p:nvSpPr>
        <p:spPr/>
        <p:txBody>
          <a:bodyPr/>
          <a:lstStyle>
            <a:lvl1pPr>
              <a:defRPr/>
            </a:lvl1pPr>
            <a:extLst/>
          </a:lstStyle>
          <a:p>
            <a:pPr>
              <a:defRPr/>
            </a:pPr>
            <a:r>
              <a:rPr lang="en-US" smtClean="0"/>
              <a:t>Protons-&gt;IOTA, May 18, 2015 - E. Prebys</a:t>
            </a:r>
            <a:endParaRPr lang="en-US">
              <a:latin typeface="+mn-lt"/>
            </a:endParaRPr>
          </a:p>
        </p:txBody>
      </p:sp>
      <p:sp>
        <p:nvSpPr>
          <p:cNvPr id="9" name="Slide Number Placeholder 6"/>
          <p:cNvSpPr>
            <a:spLocks noGrp="1"/>
          </p:cNvSpPr>
          <p:nvPr>
            <p:ph type="sldNum" sz="quarter" idx="12"/>
          </p:nvPr>
        </p:nvSpPr>
        <p:spPr/>
        <p:txBody>
          <a:bodyPr/>
          <a:lstStyle>
            <a:lvl1pPr>
              <a:defRPr/>
            </a:lvl1pPr>
            <a:extLst/>
          </a:lstStyle>
          <a:p>
            <a:pPr>
              <a:defRPr/>
            </a:pPr>
            <a:fld id="{F58A0D8F-9A19-4D03-8318-653C6FCD8B95}" type="slidenum">
              <a:rPr lang="en-US"/>
              <a:pPr>
                <a:defRPr/>
              </a:pPr>
              <a:t>‹#›</a:t>
            </a:fld>
            <a:endParaRPr lang="en-US"/>
          </a:p>
        </p:txBody>
      </p:sp>
    </p:spTree>
  </p:cSld>
  <p:clrMapOvr>
    <a:overrideClrMapping bg1="dk1" tx1="lt1" bg2="dk2" tx2="lt2" accent1="accent1" accent2="accent2" accent3="accent3" accent4="accent4" accent5="accent5" accent6="accent6" hlink="hlink" folHlink="folHlink"/>
  </p:clrMapOvr>
  <p:transition xmlns:p14="http://schemas.microsoft.com/office/powerpoint/2010/main">
    <p:fade thruBlk="1"/>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flipH="1">
            <a:off x="-2" y="0"/>
            <a:ext cx="391887" cy="6858000"/>
          </a:xfrm>
          <a:prstGeom prst="rect">
            <a:avLst/>
          </a:prstGeom>
          <a:blipFill>
            <a:blip r:embed="rId15" cstate="print">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10000" r="50000" b="-10000"/>
                </a:path>
                <a:tileRect/>
              </a:gradFill>
            </a:fillOverlay>
            <a:innerShdw blurRad="63500" dist="44450" dir="10800000">
              <a:srgbClr val="000000">
                <a:alpha val="45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defRPr/>
            </a:pPr>
            <a:endParaRPr lang="en-US"/>
          </a:p>
        </p:txBody>
      </p:sp>
      <p:sp>
        <p:nvSpPr>
          <p:cNvPr id="3" name="Title Placeholder 2"/>
          <p:cNvSpPr>
            <a:spLocks noGrp="1"/>
          </p:cNvSpPr>
          <p:nvPr>
            <p:ph type="title"/>
          </p:nvPr>
        </p:nvSpPr>
        <p:spPr>
          <a:xfrm>
            <a:off x="674688" y="320675"/>
            <a:ext cx="8262937" cy="441325"/>
          </a:xfrm>
          <a:prstGeom prst="rect">
            <a:avLst/>
          </a:prstGeom>
        </p:spPr>
        <p:txBody>
          <a:bodyPr vert="horz" lIns="45720" tIns="0" rIns="45720" bIns="0" anchor="b" anchorCtr="0">
            <a:noAutofit/>
          </a:bodyPr>
          <a:lstStyle>
            <a:extLst/>
          </a:lstStyle>
          <a:p>
            <a:r>
              <a:rPr lang="en-US" smtClean="0"/>
              <a:t>Click to edit Master title style</a:t>
            </a:r>
            <a:endParaRPr lang="en-US" dirty="0"/>
          </a:p>
        </p:txBody>
      </p:sp>
      <p:sp>
        <p:nvSpPr>
          <p:cNvPr id="1030" name="Text Placeholder 30"/>
          <p:cNvSpPr>
            <a:spLocks noGrp="1"/>
          </p:cNvSpPr>
          <p:nvPr>
            <p:ph type="body" idx="1"/>
          </p:nvPr>
        </p:nvSpPr>
        <p:spPr bwMode="auto">
          <a:xfrm>
            <a:off x="663575" y="903288"/>
            <a:ext cx="8251825" cy="55530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7" name="Date Placeholder 26"/>
          <p:cNvSpPr>
            <a:spLocks noGrp="1"/>
          </p:cNvSpPr>
          <p:nvPr>
            <p:ph type="dt" sz="half" idx="2"/>
          </p:nvPr>
        </p:nvSpPr>
        <p:spPr>
          <a:xfrm>
            <a:off x="4246563" y="6557963"/>
            <a:ext cx="2001837" cy="227012"/>
          </a:xfrm>
          <a:prstGeom prst="rect">
            <a:avLst/>
          </a:prstGeom>
        </p:spPr>
        <p:txBody>
          <a:bodyPr vert="horz" tIns="0" bIns="0" anchor="b"/>
          <a:lstStyle>
            <a:lvl1pPr algn="l" eaLnBrk="1" latinLnBrk="0" hangingPunct="1">
              <a:defRPr kumimoji="0" sz="1000">
                <a:solidFill>
                  <a:schemeClr val="tx2"/>
                </a:solidFill>
                <a:latin typeface="Arial" charset="0"/>
              </a:defRPr>
            </a:lvl1pPr>
            <a:extLst/>
          </a:lstStyle>
          <a:p>
            <a:pPr>
              <a:defRPr/>
            </a:pPr>
            <a:r>
              <a:rPr lang="en-US" smtClean="0"/>
              <a:t>4/15/2008</a:t>
            </a:r>
            <a:endParaRPr lang="en-US" dirty="0"/>
          </a:p>
        </p:txBody>
      </p:sp>
      <p:sp>
        <p:nvSpPr>
          <p:cNvPr id="4" name="Footer Placeholder 3"/>
          <p:cNvSpPr>
            <a:spLocks noGrp="1"/>
          </p:cNvSpPr>
          <p:nvPr>
            <p:ph type="ftr" sz="quarter" idx="3"/>
          </p:nvPr>
        </p:nvSpPr>
        <p:spPr>
          <a:xfrm>
            <a:off x="457200" y="6557963"/>
            <a:ext cx="3657600" cy="228600"/>
          </a:xfrm>
          <a:prstGeom prst="rect">
            <a:avLst/>
          </a:prstGeom>
        </p:spPr>
        <p:txBody>
          <a:bodyPr vert="horz" tIns="0" bIns="0" anchor="b"/>
          <a:lstStyle>
            <a:lvl1pPr algn="r" eaLnBrk="1" latinLnBrk="0" hangingPunct="1">
              <a:defRPr kumimoji="0" sz="1000">
                <a:solidFill>
                  <a:schemeClr val="tx2"/>
                </a:solidFill>
                <a:latin typeface="Arial" charset="0"/>
              </a:defRPr>
            </a:lvl1pPr>
            <a:extLst/>
          </a:lstStyle>
          <a:p>
            <a:pPr>
              <a:defRPr/>
            </a:pPr>
            <a:r>
              <a:rPr lang="en-US" smtClean="0"/>
              <a:t>Protons-&gt;IOTA, May 18, 2015 - E. Prebys</a:t>
            </a:r>
            <a:endParaRPr lang="en-US">
              <a:latin typeface="+mn-lt"/>
            </a:endParaRPr>
          </a:p>
        </p:txBody>
      </p:sp>
      <p:sp>
        <p:nvSpPr>
          <p:cNvPr id="16" name="Slide Number Placeholder 15"/>
          <p:cNvSpPr>
            <a:spLocks noGrp="1"/>
          </p:cNvSpPr>
          <p:nvPr>
            <p:ph type="sldNum" sz="quarter" idx="4"/>
          </p:nvPr>
        </p:nvSpPr>
        <p:spPr>
          <a:xfrm>
            <a:off x="8337550" y="6534150"/>
            <a:ext cx="588963" cy="228600"/>
          </a:xfrm>
          <a:prstGeom prst="rect">
            <a:avLst/>
          </a:prstGeom>
        </p:spPr>
        <p:txBody>
          <a:bodyPr vert="horz" lIns="0" tIns="0" rIns="0" bIns="0" anchor="b"/>
          <a:lstStyle>
            <a:lvl1pPr algn="r" eaLnBrk="1" latinLnBrk="0" hangingPunct="1">
              <a:defRPr kumimoji="0" sz="1100">
                <a:solidFill>
                  <a:schemeClr val="tx2"/>
                </a:solidFill>
                <a:latin typeface="Arial" charset="0"/>
              </a:defRPr>
            </a:lvl1pPr>
            <a:extLst/>
          </a:lstStyle>
          <a:p>
            <a:pPr>
              <a:defRPr/>
            </a:pPr>
            <a:fld id="{61210FB4-E372-466D-A3EB-21FD966A10F2}" type="slidenum">
              <a:rPr lang="en-US"/>
              <a:pPr>
                <a:defRPr/>
              </a:pPr>
              <a:t>‹#›</a:t>
            </a:fld>
            <a:endParaRPr lang="en-US"/>
          </a:p>
        </p:txBody>
      </p:sp>
      <p:sp>
        <p:nvSpPr>
          <p:cNvPr id="8" name="Text Box 11"/>
          <p:cNvSpPr txBox="1">
            <a:spLocks noChangeArrowheads="1"/>
          </p:cNvSpPr>
          <p:nvPr userDrawn="1"/>
        </p:nvSpPr>
        <p:spPr bwMode="auto">
          <a:xfrm>
            <a:off x="381000" y="6553200"/>
            <a:ext cx="1676400" cy="579438"/>
          </a:xfrm>
          <a:prstGeom prst="rect">
            <a:avLst/>
          </a:prstGeom>
          <a:noFill/>
          <a:ln w="9525">
            <a:noFill/>
            <a:miter lim="800000"/>
            <a:headEnd/>
            <a:tailEnd/>
          </a:ln>
          <a:effectLst/>
        </p:spPr>
        <p:txBody>
          <a:bodyPr>
            <a:spAutoFit/>
          </a:bodyPr>
          <a:lstStyle/>
          <a:p>
            <a:pPr>
              <a:spcBef>
                <a:spcPct val="50000"/>
              </a:spcBef>
              <a:defRPr/>
            </a:pPr>
            <a:endParaRPr lang="en-US"/>
          </a:p>
        </p:txBody>
      </p:sp>
    </p:spTree>
  </p:cSld>
  <p:clrMap bg1="lt1" tx1="dk1" bg2="lt2" tx2="dk2" accent1="accent1" accent2="accent2" accent3="accent3" accent4="accent4" accent5="accent5" accent6="accent6" hlink="hlink" folHlink="folHlink"/>
  <p:sldLayoutIdLst>
    <p:sldLayoutId id="2147483764" r:id="rId1"/>
    <p:sldLayoutId id="2147483757" r:id="rId2"/>
    <p:sldLayoutId id="2147483765" r:id="rId3"/>
    <p:sldLayoutId id="2147483758" r:id="rId4"/>
    <p:sldLayoutId id="2147483759" r:id="rId5"/>
    <p:sldLayoutId id="2147483760" r:id="rId6"/>
    <p:sldLayoutId id="2147483761" r:id="rId7"/>
    <p:sldLayoutId id="2147483762" r:id="rId8"/>
    <p:sldLayoutId id="2147483766" r:id="rId9"/>
    <p:sldLayoutId id="2147483763" r:id="rId10"/>
    <p:sldLayoutId id="2147483767" r:id="rId11"/>
    <p:sldLayoutId id="2147483768" r:id="rId12"/>
    <p:sldLayoutId id="2147483769" r:id="rId13"/>
  </p:sldLayoutIdLst>
  <p:transition xmlns:p14="http://schemas.microsoft.com/office/powerpoint/2010/main">
    <p:fade thruBlk="1"/>
  </p:transition>
  <p:timing>
    <p:tnLst>
      <p:par>
        <p:cTn xmlns:p14="http://schemas.microsoft.com/office/powerpoint/2010/main" id="1" dur="indefinite" restart="never" nodeType="tmRoot"/>
      </p:par>
    </p:tnLst>
  </p:timing>
  <p:hf hdr="0" dt="0"/>
  <p:txStyles>
    <p:titleStyle>
      <a:lvl1pPr algn="l" rtl="0" eaLnBrk="0" fontAlgn="base" hangingPunct="0">
        <a:spcBef>
          <a:spcPct val="0"/>
        </a:spcBef>
        <a:spcAft>
          <a:spcPct val="0"/>
        </a:spcAft>
        <a:defRPr sz="2800" b="1" kern="120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defRPr>
      </a:lvl1pPr>
      <a:lvl2pPr algn="l" rtl="0" eaLnBrk="0" fontAlgn="base" hangingPunct="0">
        <a:spcBef>
          <a:spcPct val="0"/>
        </a:spcBef>
        <a:spcAft>
          <a:spcPct val="0"/>
        </a:spcAft>
        <a:defRPr sz="2800" b="1">
          <a:solidFill>
            <a:schemeClr val="tx1"/>
          </a:solidFill>
          <a:latin typeface="Trebuchet MS" pitchFamily="34" charset="0"/>
        </a:defRPr>
      </a:lvl2pPr>
      <a:lvl3pPr algn="l" rtl="0" eaLnBrk="0" fontAlgn="base" hangingPunct="0">
        <a:spcBef>
          <a:spcPct val="0"/>
        </a:spcBef>
        <a:spcAft>
          <a:spcPct val="0"/>
        </a:spcAft>
        <a:defRPr sz="2800" b="1">
          <a:solidFill>
            <a:schemeClr val="tx1"/>
          </a:solidFill>
          <a:latin typeface="Trebuchet MS" pitchFamily="34" charset="0"/>
        </a:defRPr>
      </a:lvl3pPr>
      <a:lvl4pPr algn="l" rtl="0" eaLnBrk="0" fontAlgn="base" hangingPunct="0">
        <a:spcBef>
          <a:spcPct val="0"/>
        </a:spcBef>
        <a:spcAft>
          <a:spcPct val="0"/>
        </a:spcAft>
        <a:defRPr sz="2800" b="1">
          <a:solidFill>
            <a:schemeClr val="tx1"/>
          </a:solidFill>
          <a:latin typeface="Trebuchet MS" pitchFamily="34" charset="0"/>
        </a:defRPr>
      </a:lvl4pPr>
      <a:lvl5pPr algn="l" rtl="0" eaLnBrk="0" fontAlgn="base" hangingPunct="0">
        <a:spcBef>
          <a:spcPct val="0"/>
        </a:spcBef>
        <a:spcAft>
          <a:spcPct val="0"/>
        </a:spcAft>
        <a:defRPr sz="2800" b="1">
          <a:solidFill>
            <a:schemeClr val="tx1"/>
          </a:solidFill>
          <a:latin typeface="Trebuchet MS" pitchFamily="34" charset="0"/>
        </a:defRPr>
      </a:lvl5pPr>
      <a:lvl6pPr marL="457200" algn="l" rtl="0" eaLnBrk="1" fontAlgn="base" hangingPunct="1">
        <a:spcBef>
          <a:spcPct val="0"/>
        </a:spcBef>
        <a:spcAft>
          <a:spcPct val="0"/>
        </a:spcAft>
        <a:defRPr sz="2800" b="1">
          <a:solidFill>
            <a:schemeClr val="tx1"/>
          </a:solidFill>
          <a:latin typeface="Trebuchet MS" pitchFamily="34" charset="0"/>
        </a:defRPr>
      </a:lvl6pPr>
      <a:lvl7pPr marL="914400" algn="l" rtl="0" eaLnBrk="1" fontAlgn="base" hangingPunct="1">
        <a:spcBef>
          <a:spcPct val="0"/>
        </a:spcBef>
        <a:spcAft>
          <a:spcPct val="0"/>
        </a:spcAft>
        <a:defRPr sz="2800" b="1">
          <a:solidFill>
            <a:schemeClr val="tx1"/>
          </a:solidFill>
          <a:latin typeface="Trebuchet MS" pitchFamily="34" charset="0"/>
        </a:defRPr>
      </a:lvl7pPr>
      <a:lvl8pPr marL="1371600" algn="l" rtl="0" eaLnBrk="1" fontAlgn="base" hangingPunct="1">
        <a:spcBef>
          <a:spcPct val="0"/>
        </a:spcBef>
        <a:spcAft>
          <a:spcPct val="0"/>
        </a:spcAft>
        <a:defRPr sz="2800" b="1">
          <a:solidFill>
            <a:schemeClr val="tx1"/>
          </a:solidFill>
          <a:latin typeface="Trebuchet MS" pitchFamily="34" charset="0"/>
        </a:defRPr>
      </a:lvl8pPr>
      <a:lvl9pPr marL="1828800" algn="l" rtl="0" eaLnBrk="1" fontAlgn="base" hangingPunct="1">
        <a:spcBef>
          <a:spcPct val="0"/>
        </a:spcBef>
        <a:spcAft>
          <a:spcPct val="0"/>
        </a:spcAft>
        <a:defRPr sz="2800" b="1">
          <a:solidFill>
            <a:schemeClr val="tx1"/>
          </a:solidFill>
          <a:latin typeface="Trebuchet MS" pitchFamily="34" charset="0"/>
        </a:defRPr>
      </a:lvl9pPr>
      <a:extLst/>
    </p:titleStyle>
    <p:bodyStyle>
      <a:lvl1pPr marL="273050" indent="-273050" algn="l" rtl="0" eaLnBrk="0" fontAlgn="base" hangingPunct="0">
        <a:spcBef>
          <a:spcPts val="600"/>
        </a:spcBef>
        <a:spcAft>
          <a:spcPct val="0"/>
        </a:spcAft>
        <a:buClr>
          <a:schemeClr val="tx2"/>
        </a:buClr>
        <a:buSzPct val="73000"/>
        <a:buFont typeface="Wingdings 2" pitchFamily="18" charset="2"/>
        <a:buChar char=""/>
        <a:defRPr sz="2600" kern="1200">
          <a:solidFill>
            <a:schemeClr val="tx1"/>
          </a:solidFill>
          <a:latin typeface="+mn-lt"/>
          <a:ea typeface="+mn-ea"/>
          <a:cs typeface="+mn-cs"/>
        </a:defRPr>
      </a:lvl1pPr>
      <a:lvl2pPr marL="520700" indent="-228600" algn="l" rtl="0" eaLnBrk="0" fontAlgn="base" hangingPunct="0">
        <a:spcBef>
          <a:spcPts val="500"/>
        </a:spcBef>
        <a:spcAft>
          <a:spcPct val="0"/>
        </a:spcAft>
        <a:buClr>
          <a:srgbClr val="F9B639"/>
        </a:buClr>
        <a:buSzPct val="80000"/>
        <a:buFont typeface="Wingdings 2" pitchFamily="18" charset="2"/>
        <a:buChar char=""/>
        <a:defRPr sz="2300" kern="1200">
          <a:solidFill>
            <a:srgbClr val="6C6C6C"/>
          </a:solidFill>
          <a:latin typeface="+mn-lt"/>
          <a:ea typeface="+mn-ea"/>
          <a:cs typeface="+mn-cs"/>
        </a:defRPr>
      </a:lvl2pPr>
      <a:lvl3pPr marL="758825" indent="-228600" algn="l" rtl="0" eaLnBrk="0" fontAlgn="base" hangingPunct="0">
        <a:spcBef>
          <a:spcPts val="400"/>
        </a:spcBef>
        <a:spcAft>
          <a:spcPct val="0"/>
        </a:spcAft>
        <a:buClr>
          <a:srgbClr val="F9B639"/>
        </a:buClr>
        <a:buSzPct val="60000"/>
        <a:buFont typeface="Wingdings" pitchFamily="2" charset="2"/>
        <a:buChar char=""/>
        <a:defRPr sz="2000" kern="1200">
          <a:solidFill>
            <a:schemeClr val="tx1"/>
          </a:solidFill>
          <a:latin typeface="+mn-lt"/>
          <a:ea typeface="+mn-ea"/>
          <a:cs typeface="+mn-cs"/>
        </a:defRPr>
      </a:lvl3pPr>
      <a:lvl4pPr marL="1004888" indent="-228600" algn="l" rtl="0" eaLnBrk="0" fontAlgn="base" hangingPunct="0">
        <a:spcBef>
          <a:spcPct val="20000"/>
        </a:spcBef>
        <a:spcAft>
          <a:spcPct val="0"/>
        </a:spcAft>
        <a:buClr>
          <a:srgbClr val="F9B639"/>
        </a:buClr>
        <a:buSzPct val="80000"/>
        <a:buFont typeface="Wingdings 2" pitchFamily="18" charset="2"/>
        <a:buChar char=""/>
        <a:defRPr sz="2000" kern="1200">
          <a:solidFill>
            <a:srgbClr val="6C6C6C"/>
          </a:solidFill>
          <a:latin typeface="+mn-lt"/>
          <a:ea typeface="+mn-ea"/>
          <a:cs typeface="+mn-cs"/>
        </a:defRPr>
      </a:lvl4pPr>
      <a:lvl5pPr marL="1279525" indent="-228600" algn="l" rtl="0" eaLnBrk="0" fontAlgn="base" hangingPunct="0">
        <a:spcBef>
          <a:spcPts val="400"/>
        </a:spcBef>
        <a:spcAft>
          <a:spcPct val="0"/>
        </a:spcAft>
        <a:buClr>
          <a:srgbClr val="F9B639"/>
        </a:buClr>
        <a:buSzPct val="70000"/>
        <a:buFont typeface="Wingdings" pitchFamily="2" charset="2"/>
        <a:buChar char=""/>
        <a:defRPr sz="2000" kern="1200">
          <a:solidFill>
            <a:schemeClr val="tx1"/>
          </a:solidFill>
          <a:latin typeface="+mn-lt"/>
          <a:ea typeface="+mn-ea"/>
          <a:cs typeface="+mn-cs"/>
        </a:defRPr>
      </a:lvl5pPr>
      <a:lvl6pPr marL="1472184" indent="-182880" algn="l" rtl="0" eaLnBrk="1" latinLnBrk="0" hangingPunct="1">
        <a:spcBef>
          <a:spcPts val="400"/>
        </a:spcBef>
        <a:buClr>
          <a:schemeClr val="accent4"/>
        </a:buClr>
        <a:buSzPct val="80000"/>
        <a:buFont typeface="Wingdings 2"/>
        <a:buChar char=""/>
        <a:defRPr kumimoji="0" sz="1800" kern="1200">
          <a:solidFill>
            <a:schemeClr val="tx1">
              <a:tint val="85000"/>
            </a:schemeClr>
          </a:solidFill>
          <a:latin typeface="+mn-lt"/>
          <a:ea typeface="+mn-ea"/>
          <a:cs typeface="+mn-cs"/>
        </a:defRPr>
      </a:lvl6pPr>
      <a:lvl7pPr marL="1673352" indent="-182880" algn="l" rtl="0" eaLnBrk="1" latinLnBrk="0" hangingPunct="1">
        <a:spcBef>
          <a:spcPct val="20000"/>
        </a:spcBef>
        <a:buClr>
          <a:schemeClr val="accent4"/>
        </a:buClr>
        <a:buSzPct val="80000"/>
        <a:buFont typeface="Wingdings 2"/>
        <a:buChar char=""/>
        <a:defRPr kumimoji="0" sz="1600" kern="1200" baseline="0">
          <a:solidFill>
            <a:schemeClr val="tx1"/>
          </a:solidFill>
          <a:latin typeface="+mn-lt"/>
          <a:ea typeface="+mn-ea"/>
          <a:cs typeface="+mn-cs"/>
        </a:defRPr>
      </a:lvl7pPr>
      <a:lvl8pPr marL="1847088" indent="-182880" algn="l" rtl="0" eaLnBrk="1" latinLnBrk="0" hangingPunct="1">
        <a:spcBef>
          <a:spcPts val="300"/>
        </a:spcBef>
        <a:buClr>
          <a:schemeClr val="accent4"/>
        </a:buClr>
        <a:buSzPct val="100000"/>
        <a:buChar char="•"/>
        <a:defRPr kumimoji="0" sz="1600" kern="1200" baseline="0">
          <a:solidFill>
            <a:schemeClr val="tx1">
              <a:tint val="85000"/>
            </a:schemeClr>
          </a:solidFill>
          <a:latin typeface="+mn-lt"/>
          <a:ea typeface="+mn-ea"/>
          <a:cs typeface="+mn-cs"/>
        </a:defRPr>
      </a:lvl8pPr>
      <a:lvl9pPr marL="2057400" indent="-182880" algn="l" rtl="0" eaLnBrk="1" latinLnBrk="0" hangingPunct="1">
        <a:spcBef>
          <a:spcPct val="20000"/>
        </a:spcBef>
        <a:buClr>
          <a:schemeClr val="accent4"/>
        </a:buClr>
        <a:buSzPct val="100000"/>
        <a:buFont typeface="Wingdings"/>
        <a:buChar char="§"/>
        <a:defRPr kumimoji="0" sz="14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1" Type="http://schemas.openxmlformats.org/officeDocument/2006/relationships/slideLayout" Target="../slideLayouts/slideLayout6.xml"/><Relationship Id="rId2" Type="http://schemas.openxmlformats.org/officeDocument/2006/relationships/image" Target="../media/image2.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8.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 Id="rId3" Type="http://schemas.openxmlformats.org/officeDocument/2006/relationships/image" Target="../media/image10.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 Id="rId3"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900" name="Rectangle 4"/>
          <p:cNvSpPr>
            <a:spLocks noGrp="1" noChangeArrowheads="1"/>
          </p:cNvSpPr>
          <p:nvPr>
            <p:ph type="ctrTitle"/>
          </p:nvPr>
        </p:nvSpPr>
        <p:spPr>
          <a:xfrm>
            <a:off x="1708879" y="533400"/>
            <a:ext cx="6763389" cy="2868168"/>
          </a:xfrm>
        </p:spPr>
        <p:txBody>
          <a:bodyPr/>
          <a:lstStyle/>
          <a:p>
            <a:pPr eaLnBrk="1" hangingPunct="1">
              <a:defRPr/>
            </a:pPr>
            <a:r>
              <a:rPr lang="en-US" dirty="0" smtClean="0"/>
              <a:t>Protons-&gt;IOTA</a:t>
            </a:r>
            <a:endParaRPr lang="en-US" dirty="0"/>
          </a:p>
        </p:txBody>
      </p:sp>
      <p:sp>
        <p:nvSpPr>
          <p:cNvPr id="8195" name="Rectangle 5"/>
          <p:cNvSpPr>
            <a:spLocks noGrp="1" noChangeArrowheads="1"/>
          </p:cNvSpPr>
          <p:nvPr>
            <p:ph type="subTitle" idx="1"/>
          </p:nvPr>
        </p:nvSpPr>
        <p:spPr>
          <a:xfrm>
            <a:off x="3354388" y="3540125"/>
            <a:ext cx="5114925" cy="1101725"/>
          </a:xfrm>
        </p:spPr>
        <p:txBody>
          <a:bodyPr/>
          <a:lstStyle/>
          <a:p>
            <a:pPr eaLnBrk="1" hangingPunct="1"/>
            <a:r>
              <a:rPr lang="en-US" dirty="0" smtClean="0"/>
              <a:t>Eric Prebys, FNAL</a:t>
            </a:r>
          </a:p>
        </p:txBody>
      </p:sp>
    </p:spTree>
  </p:cSld>
  <p:clrMapOvr>
    <a:masterClrMapping/>
  </p:clrMapOvr>
  <p:transition xmlns:p14="http://schemas.microsoft.com/office/powerpoint/2010/main">
    <p:fade thruBlk="1"/>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Fermilab activities</a:t>
            </a:r>
            <a:endParaRPr lang="en-US" dirty="0"/>
          </a:p>
        </p:txBody>
      </p:sp>
      <p:sp>
        <p:nvSpPr>
          <p:cNvPr id="3" name="Content Placeholder 2"/>
          <p:cNvSpPr>
            <a:spLocks noGrp="1"/>
          </p:cNvSpPr>
          <p:nvPr>
            <p:ph idx="1"/>
          </p:nvPr>
        </p:nvSpPr>
        <p:spPr/>
        <p:txBody>
          <a:bodyPr/>
          <a:lstStyle/>
          <a:p>
            <a:r>
              <a:rPr lang="en-US" sz="2000" dirty="0" smtClean="0"/>
              <a:t>Fermilab activities have focused primarily on the technical aspects of installing the proton source</a:t>
            </a:r>
          </a:p>
          <a:p>
            <a:pPr lvl="1"/>
            <a:r>
              <a:rPr lang="en-US" sz="1800" dirty="0" smtClean="0"/>
              <a:t>The ion source, RFQ, and klystron were left in place, but all supporting hardware was cannibalized for PXIE (vacuum, HV, </a:t>
            </a:r>
            <a:r>
              <a:rPr lang="en-US" sz="1800" dirty="0" err="1" smtClean="0"/>
              <a:t>etc</a:t>
            </a:r>
            <a:r>
              <a:rPr lang="en-US" sz="1800" dirty="0" smtClean="0"/>
              <a:t>)</a:t>
            </a:r>
          </a:p>
          <a:p>
            <a:r>
              <a:rPr lang="en-US" sz="2000" dirty="0" smtClean="0"/>
              <a:t>Very little money until FY17</a:t>
            </a:r>
          </a:p>
          <a:p>
            <a:pPr lvl="1"/>
            <a:r>
              <a:rPr lang="en-US" sz="1800" dirty="0" smtClean="0"/>
              <a:t>Hope to resurrect ion source this year and RFQ next year in current location</a:t>
            </a:r>
          </a:p>
          <a:p>
            <a:pPr lvl="1"/>
            <a:r>
              <a:rPr lang="en-US" sz="1800" dirty="0" smtClean="0"/>
              <a:t>Move to NML in FY17</a:t>
            </a:r>
          </a:p>
          <a:p>
            <a:r>
              <a:rPr lang="en-US" sz="2000" dirty="0" smtClean="0"/>
              <a:t>Currently working on</a:t>
            </a:r>
          </a:p>
          <a:p>
            <a:pPr lvl="1"/>
            <a:r>
              <a:rPr lang="en-US" sz="1800" dirty="0" smtClean="0"/>
              <a:t>Ion source refurbishment: </a:t>
            </a:r>
            <a:r>
              <a:rPr lang="en-US" sz="1800" dirty="0" err="1" smtClean="0"/>
              <a:t>Henryk</a:t>
            </a:r>
            <a:r>
              <a:rPr lang="en-US" sz="1800" dirty="0" smtClean="0"/>
              <a:t> </a:t>
            </a:r>
            <a:r>
              <a:rPr lang="en-US" sz="1800" dirty="0" err="1" smtClean="0"/>
              <a:t>Piekarz</a:t>
            </a:r>
            <a:endParaRPr lang="en-US" sz="1800" dirty="0" smtClean="0"/>
          </a:p>
          <a:p>
            <a:pPr lvl="1"/>
            <a:r>
              <a:rPr lang="en-US" sz="1800" dirty="0" smtClean="0"/>
              <a:t>Transfer line design: Sergei </a:t>
            </a:r>
            <a:r>
              <a:rPr lang="en-US" sz="1800" dirty="0" err="1" smtClean="0"/>
              <a:t>Antipov</a:t>
            </a:r>
            <a:endParaRPr lang="en-US" sz="1800" dirty="0" smtClean="0"/>
          </a:p>
          <a:p>
            <a:pPr lvl="1"/>
            <a:r>
              <a:rPr lang="en-US" sz="1800" dirty="0" smtClean="0"/>
              <a:t>RF system: Kermit Carlson</a:t>
            </a:r>
          </a:p>
          <a:p>
            <a:pPr lvl="1"/>
            <a:r>
              <a:rPr lang="en-US" sz="1800" dirty="0" smtClean="0"/>
              <a:t>General engineering: Jerry </a:t>
            </a:r>
            <a:r>
              <a:rPr lang="en-US" sz="1800" dirty="0" err="1" smtClean="0"/>
              <a:t>Liebfritz</a:t>
            </a:r>
            <a:endParaRPr lang="en-US" sz="1800" dirty="0" smtClean="0"/>
          </a:p>
          <a:p>
            <a:pPr lvl="1"/>
            <a:r>
              <a:rPr lang="en-US" sz="1800" dirty="0" smtClean="0"/>
              <a:t>Vacuum (more demanding for protons): Lucy </a:t>
            </a:r>
            <a:r>
              <a:rPr lang="en-US" sz="1800" dirty="0" err="1" smtClean="0"/>
              <a:t>Nobrega</a:t>
            </a:r>
            <a:endParaRPr lang="en-US" sz="1800" dirty="0" smtClean="0"/>
          </a:p>
          <a:p>
            <a:pPr lvl="1"/>
            <a:r>
              <a:rPr lang="en-US" sz="1800" dirty="0" err="1" smtClean="0"/>
              <a:t>Synergia</a:t>
            </a:r>
            <a:r>
              <a:rPr lang="en-US" sz="1800" dirty="0" smtClean="0"/>
              <a:t> simulations: Eric Prebys</a:t>
            </a:r>
          </a:p>
          <a:p>
            <a:pPr lvl="1"/>
            <a:r>
              <a:rPr lang="en-US" sz="1800" dirty="0" smtClean="0"/>
              <a:t>Instrumentation: Vic </a:t>
            </a:r>
            <a:r>
              <a:rPr lang="en-US" sz="1800" dirty="0" err="1" smtClean="0"/>
              <a:t>Scarpine</a:t>
            </a:r>
            <a:r>
              <a:rPr lang="en-US" sz="1800" dirty="0" smtClean="0"/>
              <a:t> and Randy Thurman-</a:t>
            </a:r>
            <a:r>
              <a:rPr lang="en-US" sz="1800" dirty="0" err="1" smtClean="0"/>
              <a:t>Keup</a:t>
            </a:r>
            <a:endParaRPr lang="en-US" sz="1800" dirty="0" smtClean="0"/>
          </a:p>
        </p:txBody>
      </p:sp>
      <p:sp>
        <p:nvSpPr>
          <p:cNvPr id="4" name="Footer Placeholder 3"/>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5" name="Slide Number Placeholder 4"/>
          <p:cNvSpPr>
            <a:spLocks noGrp="1"/>
          </p:cNvSpPr>
          <p:nvPr>
            <p:ph type="sldNum" sz="quarter" idx="12"/>
          </p:nvPr>
        </p:nvSpPr>
        <p:spPr/>
        <p:txBody>
          <a:bodyPr/>
          <a:lstStyle/>
          <a:p>
            <a:pPr>
              <a:defRPr/>
            </a:pPr>
            <a:fld id="{BCA26155-0DCC-45D2-90B6-32F65F3F6C0F}" type="slidenum">
              <a:rPr lang="en-US" smtClean="0"/>
              <a:pPr>
                <a:defRPr/>
              </a:pPr>
              <a:t>10</a:t>
            </a:fld>
            <a:endParaRPr lang="en-US"/>
          </a:p>
        </p:txBody>
      </p:sp>
    </p:spTree>
    <p:extLst>
      <p:ext uri="{BB962C8B-B14F-4D97-AF65-F5344CB8AC3E}">
        <p14:creationId xmlns:p14="http://schemas.microsoft.com/office/powerpoint/2010/main" val="2787794706"/>
      </p:ext>
    </p:extLst>
  </p:cSld>
  <p:clrMapOvr>
    <a:masterClrMapping/>
  </p:clrMapOvr>
  <p:transition xmlns:p14="http://schemas.microsoft.com/office/powerpoint/2010/mai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Lots of places for collaboration</a:t>
            </a:r>
            <a:endParaRPr lang="en-US" dirty="0"/>
          </a:p>
        </p:txBody>
      </p:sp>
      <p:sp>
        <p:nvSpPr>
          <p:cNvPr id="3" name="Content Placeholder 2"/>
          <p:cNvSpPr>
            <a:spLocks noGrp="1"/>
          </p:cNvSpPr>
          <p:nvPr>
            <p:ph idx="1"/>
          </p:nvPr>
        </p:nvSpPr>
        <p:spPr/>
        <p:txBody>
          <a:bodyPr/>
          <a:lstStyle/>
          <a:p>
            <a:r>
              <a:rPr lang="en-US" dirty="0" smtClean="0"/>
              <a:t>Simulations </a:t>
            </a:r>
          </a:p>
          <a:p>
            <a:pPr lvl="1"/>
            <a:r>
              <a:rPr lang="en-US" dirty="0" smtClean="0"/>
              <a:t>Cross-checks are important</a:t>
            </a:r>
          </a:p>
          <a:p>
            <a:r>
              <a:rPr lang="en-US" dirty="0" smtClean="0"/>
              <a:t>Instrumentation</a:t>
            </a:r>
          </a:p>
          <a:p>
            <a:pPr lvl="1"/>
            <a:r>
              <a:rPr lang="en-US" dirty="0" smtClean="0"/>
              <a:t>Still need a good way to measure profiles</a:t>
            </a:r>
          </a:p>
          <a:p>
            <a:r>
              <a:rPr lang="en-US" dirty="0" smtClean="0"/>
              <a:t>Experimental program</a:t>
            </a:r>
          </a:p>
          <a:p>
            <a:pPr lvl="1"/>
            <a:r>
              <a:rPr lang="en-US" dirty="0" smtClean="0"/>
              <a:t>What will we do with protons once we have them?</a:t>
            </a:r>
          </a:p>
          <a:p>
            <a:r>
              <a:rPr lang="en-US" dirty="0" smtClean="0"/>
              <a:t>Improvements to source</a:t>
            </a:r>
          </a:p>
          <a:p>
            <a:pPr lvl="1"/>
            <a:r>
              <a:rPr lang="en-US" dirty="0" smtClean="0"/>
              <a:t>What can we hope to get out of this?</a:t>
            </a:r>
          </a:p>
          <a:p>
            <a:r>
              <a:rPr lang="en-US" dirty="0" smtClean="0"/>
              <a:t>Longer term upgrades</a:t>
            </a:r>
          </a:p>
          <a:p>
            <a:pPr lvl="1"/>
            <a:r>
              <a:rPr lang="en-US" dirty="0" smtClean="0"/>
              <a:t>Ion injection?</a:t>
            </a:r>
            <a:endParaRPr lang="en-US" dirty="0"/>
          </a:p>
        </p:txBody>
      </p:sp>
      <p:sp>
        <p:nvSpPr>
          <p:cNvPr id="4" name="Footer Placeholder 3"/>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5" name="Slide Number Placeholder 4"/>
          <p:cNvSpPr>
            <a:spLocks noGrp="1"/>
          </p:cNvSpPr>
          <p:nvPr>
            <p:ph type="sldNum" sz="quarter" idx="12"/>
          </p:nvPr>
        </p:nvSpPr>
        <p:spPr/>
        <p:txBody>
          <a:bodyPr/>
          <a:lstStyle/>
          <a:p>
            <a:pPr>
              <a:defRPr/>
            </a:pPr>
            <a:fld id="{BCA26155-0DCC-45D2-90B6-32F65F3F6C0F}" type="slidenum">
              <a:rPr lang="en-US" smtClean="0"/>
              <a:pPr>
                <a:defRPr/>
              </a:pPr>
              <a:t>11</a:t>
            </a:fld>
            <a:endParaRPr lang="en-US"/>
          </a:p>
        </p:txBody>
      </p:sp>
    </p:spTree>
    <p:extLst>
      <p:ext uri="{BB962C8B-B14F-4D97-AF65-F5344CB8AC3E}">
        <p14:creationId xmlns:p14="http://schemas.microsoft.com/office/powerpoint/2010/main" val="2147423558"/>
      </p:ext>
    </p:extLst>
  </p:cSld>
  <p:clrMapOvr>
    <a:masterClrMapping/>
  </p:clrMapOvr>
  <p:transition xmlns:p14="http://schemas.microsoft.com/office/powerpoint/2010/mai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Possible Future Upgrade: H- injection</a:t>
            </a:r>
            <a:endParaRPr lang="en-US" dirty="0"/>
          </a:p>
        </p:txBody>
      </p:sp>
      <p:sp>
        <p:nvSpPr>
          <p:cNvPr id="3" name="Content Placeholder 2"/>
          <p:cNvSpPr>
            <a:spLocks noGrp="1"/>
          </p:cNvSpPr>
          <p:nvPr>
            <p:ph idx="1"/>
          </p:nvPr>
        </p:nvSpPr>
        <p:spPr>
          <a:xfrm>
            <a:off x="503776" y="690225"/>
            <a:ext cx="8251825" cy="702029"/>
          </a:xfrm>
        </p:spPr>
        <p:txBody>
          <a:bodyPr/>
          <a:lstStyle/>
          <a:p>
            <a:r>
              <a:rPr lang="en-US" dirty="0" smtClean="0"/>
              <a:t>Install a stripping foil in the 30° bend?</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r>
              <a:rPr lang="en-US" dirty="0" smtClean="0"/>
              <a:t>Still investigating bump configuration</a:t>
            </a:r>
          </a:p>
          <a:p>
            <a:r>
              <a:rPr lang="en-US" dirty="0" smtClean="0"/>
              <a:t>Just a cartoon at this point. Not </a:t>
            </a:r>
            <a:r>
              <a:rPr lang="en-US" dirty="0" smtClean="0"/>
              <a:t>currently scoped.</a:t>
            </a:r>
            <a:endParaRPr lang="en-US" dirty="0"/>
          </a:p>
        </p:txBody>
      </p:sp>
      <p:sp>
        <p:nvSpPr>
          <p:cNvPr id="5" name="Footer Placeholder 4"/>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6" name="Slide Number Placeholder 5"/>
          <p:cNvSpPr>
            <a:spLocks noGrp="1"/>
          </p:cNvSpPr>
          <p:nvPr>
            <p:ph type="sldNum" sz="quarter" idx="12"/>
          </p:nvPr>
        </p:nvSpPr>
        <p:spPr/>
        <p:txBody>
          <a:bodyPr/>
          <a:lstStyle/>
          <a:p>
            <a:pPr>
              <a:defRPr/>
            </a:pPr>
            <a:fld id="{BCA26155-0DCC-45D2-90B6-32F65F3F6C0F}" type="slidenum">
              <a:rPr lang="en-US" smtClean="0"/>
              <a:pPr>
                <a:defRPr/>
              </a:pPr>
              <a:t>12</a:t>
            </a:fld>
            <a:endParaRPr lang="en-US"/>
          </a:p>
        </p:txBody>
      </p:sp>
      <p:pic>
        <p:nvPicPr>
          <p:cNvPr id="7" name="Picture 6"/>
          <p:cNvPicPr>
            <a:picLocks noChangeAspect="1"/>
          </p:cNvPicPr>
          <p:nvPr/>
        </p:nvPicPr>
        <p:blipFill>
          <a:blip r:embed="rId2"/>
          <a:stretch>
            <a:fillRect/>
          </a:stretch>
        </p:blipFill>
        <p:spPr>
          <a:xfrm>
            <a:off x="1545260" y="1056447"/>
            <a:ext cx="6374993" cy="3489834"/>
          </a:xfrm>
          <a:prstGeom prst="rect">
            <a:avLst/>
          </a:prstGeom>
        </p:spPr>
      </p:pic>
    </p:spTree>
    <p:extLst>
      <p:ext uri="{BB962C8B-B14F-4D97-AF65-F5344CB8AC3E}">
        <p14:creationId xmlns:p14="http://schemas.microsoft.com/office/powerpoint/2010/main" val="1416876002"/>
      </p:ext>
    </p:extLst>
  </p:cSld>
  <p:clrMapOvr>
    <a:masterClrMapping/>
  </p:clrMapOvr>
  <p:transition xmlns:p14="http://schemas.microsoft.com/office/powerpoint/2010/main">
    <p:fade thruBlk="1"/>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Hope for this meeting	</a:t>
            </a:r>
            <a:endParaRPr lang="en-US" dirty="0"/>
          </a:p>
        </p:txBody>
      </p:sp>
      <p:sp>
        <p:nvSpPr>
          <p:cNvPr id="3" name="Content Placeholder 2"/>
          <p:cNvSpPr>
            <a:spLocks noGrp="1"/>
          </p:cNvSpPr>
          <p:nvPr>
            <p:ph idx="1"/>
          </p:nvPr>
        </p:nvSpPr>
        <p:spPr/>
        <p:txBody>
          <a:bodyPr/>
          <a:lstStyle/>
          <a:p>
            <a:r>
              <a:rPr lang="en-US" dirty="0" smtClean="0"/>
              <a:t>Who wants to do what?</a:t>
            </a:r>
          </a:p>
          <a:p>
            <a:r>
              <a:rPr lang="en-US" dirty="0" smtClean="0"/>
              <a:t>Agree on  standard set of starting assumption</a:t>
            </a:r>
          </a:p>
          <a:p>
            <a:r>
              <a:rPr lang="en-US" dirty="0" smtClean="0"/>
              <a:t>Frequency/time of meetings (does this slot work?)</a:t>
            </a:r>
            <a:endParaRPr lang="en-US" dirty="0"/>
          </a:p>
        </p:txBody>
      </p:sp>
      <p:sp>
        <p:nvSpPr>
          <p:cNvPr id="4" name="Footer Placeholder 3"/>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5" name="Slide Number Placeholder 4"/>
          <p:cNvSpPr>
            <a:spLocks noGrp="1"/>
          </p:cNvSpPr>
          <p:nvPr>
            <p:ph type="sldNum" sz="quarter" idx="12"/>
          </p:nvPr>
        </p:nvSpPr>
        <p:spPr/>
        <p:txBody>
          <a:bodyPr/>
          <a:lstStyle/>
          <a:p>
            <a:pPr>
              <a:defRPr/>
            </a:pPr>
            <a:fld id="{BCA26155-0DCC-45D2-90B6-32F65F3F6C0F}" type="slidenum">
              <a:rPr lang="en-US" smtClean="0"/>
              <a:pPr>
                <a:defRPr/>
              </a:pPr>
              <a:t>13</a:t>
            </a:fld>
            <a:endParaRPr lang="en-US"/>
          </a:p>
        </p:txBody>
      </p:sp>
    </p:spTree>
    <p:extLst>
      <p:ext uri="{BB962C8B-B14F-4D97-AF65-F5344CB8AC3E}">
        <p14:creationId xmlns:p14="http://schemas.microsoft.com/office/powerpoint/2010/main" val="1144615788"/>
      </p:ext>
    </p:extLst>
  </p:cSld>
  <p:clrMapOvr>
    <a:masterClrMapping/>
  </p:clrMapOvr>
  <p:transition xmlns:p14="http://schemas.microsoft.com/office/powerpoint/2010/mai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a:t>
            </a:r>
            <a:endParaRPr lang="en-US" dirty="0"/>
          </a:p>
        </p:txBody>
      </p:sp>
      <p:sp>
        <p:nvSpPr>
          <p:cNvPr id="3" name="Content Placeholder 2"/>
          <p:cNvSpPr>
            <a:spLocks noGrp="1"/>
          </p:cNvSpPr>
          <p:nvPr>
            <p:ph idx="1"/>
          </p:nvPr>
        </p:nvSpPr>
        <p:spPr/>
        <p:txBody>
          <a:bodyPr/>
          <a:lstStyle/>
          <a:p>
            <a:r>
              <a:rPr lang="en-US" dirty="0" smtClean="0"/>
              <a:t>The IOTA project recently received strong endorsement from the P5 Accelerator R&amp;D subpanel, who specifically recommended even in scenario A (bleakest scenario) </a:t>
            </a:r>
          </a:p>
          <a:p>
            <a:pPr lvl="1"/>
            <a:r>
              <a:rPr lang="en-US" sz="1800" dirty="0" smtClean="0"/>
              <a:t>“Construct the IOTA ring, and conduct experimental studies of high-current beam dynamics in integrable non-linear focusing systems.</a:t>
            </a:r>
          </a:p>
          <a:p>
            <a:r>
              <a:rPr lang="en-US" sz="2200" dirty="0" smtClean="0"/>
              <a:t>The plan is to initially test the ring using 150 MeV electrons from the ASTA facility, but to ultimately test the ring with protons, in order to fully its potential to compensate for space charge effects.</a:t>
            </a:r>
          </a:p>
          <a:p>
            <a:r>
              <a:rPr lang="en-US" sz="2200" dirty="0" smtClean="0"/>
              <a:t>The IOTA proton program will initially use the RFQ that was originally built for the HINS (Project-X front end) test program.</a:t>
            </a:r>
          </a:p>
          <a:p>
            <a:endParaRPr lang="en-US" dirty="0" smtClean="0"/>
          </a:p>
        </p:txBody>
      </p:sp>
      <p:sp>
        <p:nvSpPr>
          <p:cNvPr id="4" name="Footer Placeholder 3"/>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5" name="Slide Number Placeholder 4"/>
          <p:cNvSpPr>
            <a:spLocks noGrp="1"/>
          </p:cNvSpPr>
          <p:nvPr>
            <p:ph type="sldNum" sz="quarter" idx="12"/>
          </p:nvPr>
        </p:nvSpPr>
        <p:spPr/>
        <p:txBody>
          <a:bodyPr/>
          <a:lstStyle/>
          <a:p>
            <a:pPr>
              <a:defRPr/>
            </a:pPr>
            <a:fld id="{BCA26155-0DCC-45D2-90B6-32F65F3F6C0F}" type="slidenum">
              <a:rPr lang="en-US" smtClean="0"/>
              <a:pPr>
                <a:defRPr/>
              </a:pPr>
              <a:t>2</a:t>
            </a:fld>
            <a:endParaRPr lang="en-US"/>
          </a:p>
        </p:txBody>
      </p:sp>
    </p:spTree>
    <p:extLst>
      <p:ext uri="{BB962C8B-B14F-4D97-AF65-F5344CB8AC3E}">
        <p14:creationId xmlns:p14="http://schemas.microsoft.com/office/powerpoint/2010/main" val="3141637076"/>
      </p:ext>
    </p:extLst>
  </p:cSld>
  <p:clrMapOvr>
    <a:masterClrMapping/>
  </p:clrMapOvr>
  <p:transition xmlns:p14="http://schemas.microsoft.com/office/powerpoint/2010/mai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RFQ Design and Specifications</a:t>
            </a:r>
            <a:endParaRPr lang="en-US" dirty="0"/>
          </a:p>
        </p:txBody>
      </p:sp>
      <p:sp>
        <p:nvSpPr>
          <p:cNvPr id="5" name="Footer Placeholder 4"/>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6" name="Slide Number Placeholder 5"/>
          <p:cNvSpPr>
            <a:spLocks noGrp="1"/>
          </p:cNvSpPr>
          <p:nvPr>
            <p:ph type="sldNum" sz="quarter" idx="12"/>
          </p:nvPr>
        </p:nvSpPr>
        <p:spPr/>
        <p:txBody>
          <a:bodyPr/>
          <a:lstStyle/>
          <a:p>
            <a:pPr>
              <a:defRPr/>
            </a:pPr>
            <a:fld id="{BCA26155-0DCC-45D2-90B6-32F65F3F6C0F}" type="slidenum">
              <a:rPr lang="en-US" smtClean="0"/>
              <a:pPr>
                <a:defRPr/>
              </a:pPr>
              <a:t>3</a:t>
            </a:fld>
            <a:endParaRPr lang="en-US"/>
          </a:p>
        </p:txBody>
      </p:sp>
      <p:pic>
        <p:nvPicPr>
          <p:cNvPr id="8" name="Picture 7"/>
          <p:cNvPicPr>
            <a:picLocks noChangeAspect="1"/>
          </p:cNvPicPr>
          <p:nvPr/>
        </p:nvPicPr>
        <p:blipFill>
          <a:blip r:embed="rId2"/>
          <a:stretch>
            <a:fillRect/>
          </a:stretch>
        </p:blipFill>
        <p:spPr>
          <a:xfrm>
            <a:off x="975133" y="831852"/>
            <a:ext cx="2882900" cy="2501900"/>
          </a:xfrm>
          <a:prstGeom prst="rect">
            <a:avLst/>
          </a:prstGeom>
        </p:spPr>
      </p:pic>
      <p:pic>
        <p:nvPicPr>
          <p:cNvPr id="9" name="Picture 8"/>
          <p:cNvPicPr>
            <a:picLocks noChangeAspect="1"/>
          </p:cNvPicPr>
          <p:nvPr/>
        </p:nvPicPr>
        <p:blipFill rotWithShape="1">
          <a:blip r:embed="rId3"/>
          <a:srcRect r="23286"/>
          <a:stretch/>
        </p:blipFill>
        <p:spPr>
          <a:xfrm>
            <a:off x="980153" y="3986606"/>
            <a:ext cx="3063396" cy="1861273"/>
          </a:xfrm>
          <a:prstGeom prst="rect">
            <a:avLst/>
          </a:prstGeom>
        </p:spPr>
      </p:pic>
      <p:sp>
        <p:nvSpPr>
          <p:cNvPr id="10" name="Down Arrow 9"/>
          <p:cNvSpPr/>
          <p:nvPr/>
        </p:nvSpPr>
        <p:spPr>
          <a:xfrm>
            <a:off x="2302572" y="3405448"/>
            <a:ext cx="474469" cy="558270"/>
          </a:xfrm>
          <a:prstGeom prst="downArrow">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a:blip r:embed="rId4"/>
          <a:stretch>
            <a:fillRect/>
          </a:stretch>
        </p:blipFill>
        <p:spPr>
          <a:xfrm>
            <a:off x="4441660" y="1828335"/>
            <a:ext cx="4500865" cy="4211109"/>
          </a:xfrm>
          <a:prstGeom prst="rect">
            <a:avLst/>
          </a:prstGeom>
        </p:spPr>
      </p:pic>
      <p:sp>
        <p:nvSpPr>
          <p:cNvPr id="12" name="TextBox 11"/>
          <p:cNvSpPr txBox="1"/>
          <p:nvPr/>
        </p:nvSpPr>
        <p:spPr>
          <a:xfrm>
            <a:off x="4339998" y="1395675"/>
            <a:ext cx="4116719" cy="376833"/>
          </a:xfrm>
          <a:prstGeom prst="rect">
            <a:avLst/>
          </a:prstGeom>
          <a:noFill/>
        </p:spPr>
        <p:txBody>
          <a:bodyPr wrap="square" rtlCol="0">
            <a:spAutoFit/>
          </a:bodyPr>
          <a:lstStyle/>
          <a:p>
            <a:r>
              <a:rPr lang="en-US" sz="1800" dirty="0" smtClean="0">
                <a:solidFill>
                  <a:srgbClr val="C00000"/>
                </a:solidFill>
                <a:latin typeface="+mn-lt"/>
              </a:rPr>
              <a:t>Pulsed 4-vane </a:t>
            </a:r>
            <a:r>
              <a:rPr lang="en-US" sz="1800" dirty="0" smtClean="0">
                <a:solidFill>
                  <a:srgbClr val="C00000"/>
                </a:solidFill>
                <a:latin typeface="+mn-lt"/>
              </a:rPr>
              <a:t>RFQ (specs):</a:t>
            </a:r>
            <a:endParaRPr lang="en-US" sz="1800" dirty="0" smtClean="0">
              <a:solidFill>
                <a:srgbClr val="C00000"/>
              </a:solidFill>
              <a:latin typeface="+mn-lt"/>
            </a:endParaRPr>
          </a:p>
        </p:txBody>
      </p:sp>
      <p:sp>
        <p:nvSpPr>
          <p:cNvPr id="13" name="Rectangle 12"/>
          <p:cNvSpPr/>
          <p:nvPr/>
        </p:nvSpPr>
        <p:spPr>
          <a:xfrm>
            <a:off x="4312089" y="3684583"/>
            <a:ext cx="4716782" cy="26517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57713468"/>
      </p:ext>
    </p:extLst>
  </p:cSld>
  <p:clrMapOvr>
    <a:masterClrMapping/>
  </p:clrMapOvr>
  <p:transition xmlns:p14="http://schemas.microsoft.com/office/powerpoint/2010/main">
    <p:fade thruBlk="1"/>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Rate Limitation</a:t>
            </a:r>
            <a:endParaRPr lang="en-US" dirty="0"/>
          </a:p>
        </p:txBody>
      </p:sp>
      <p:sp>
        <p:nvSpPr>
          <p:cNvPr id="14" name="Content Placeholder 13"/>
          <p:cNvSpPr>
            <a:spLocks noGrp="1"/>
          </p:cNvSpPr>
          <p:nvPr>
            <p:ph sz="half" idx="1"/>
          </p:nvPr>
        </p:nvSpPr>
        <p:spPr/>
        <p:txBody>
          <a:bodyPr/>
          <a:lstStyle/>
          <a:p>
            <a:r>
              <a:rPr lang="en-US" sz="2000" dirty="0" smtClean="0"/>
              <a:t>HINS was designed to operate at a 1% duty factor</a:t>
            </a:r>
          </a:p>
          <a:p>
            <a:r>
              <a:rPr lang="en-US" sz="2000" dirty="0" smtClean="0"/>
              <a:t>Large tune shifts were seen at the .1% level (~Hz x ~mA)</a:t>
            </a:r>
          </a:p>
          <a:p>
            <a:r>
              <a:rPr lang="en-US" sz="2000" dirty="0" smtClean="0"/>
              <a:t>A design flaw caused water leaks at ~30 cooling channel couplings within the RFQ, such that vacuum could not be maintained</a:t>
            </a:r>
          </a:p>
          <a:p>
            <a:pPr lvl="1"/>
            <a:r>
              <a:rPr lang="en-US" sz="2000" dirty="0" smtClean="0"/>
              <a:t>-&gt; No cooling</a:t>
            </a:r>
          </a:p>
          <a:p>
            <a:r>
              <a:rPr lang="en-US" sz="2000" dirty="0" smtClean="0"/>
              <a:t>Increased temperature resulted in the observed tune shifts.</a:t>
            </a:r>
          </a:p>
          <a:p>
            <a:r>
              <a:rPr lang="en-US" sz="2000" dirty="0" smtClean="0"/>
              <a:t>Bad for them, but no problem for us.</a:t>
            </a:r>
          </a:p>
          <a:p>
            <a:endParaRPr lang="en-US" sz="1600" dirty="0"/>
          </a:p>
        </p:txBody>
      </p:sp>
      <p:sp>
        <p:nvSpPr>
          <p:cNvPr id="4" name="Footer Placeholder 3"/>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5" name="Slide Number Placeholder 4"/>
          <p:cNvSpPr>
            <a:spLocks noGrp="1"/>
          </p:cNvSpPr>
          <p:nvPr>
            <p:ph type="sldNum" sz="quarter" idx="12"/>
          </p:nvPr>
        </p:nvSpPr>
        <p:spPr/>
        <p:txBody>
          <a:bodyPr/>
          <a:lstStyle/>
          <a:p>
            <a:pPr>
              <a:defRPr/>
            </a:pPr>
            <a:fld id="{BAB536C3-BB10-4165-8E74-99838CB51702}" type="slidenum">
              <a:rPr lang="en-US" smtClean="0"/>
              <a:pPr>
                <a:defRPr/>
              </a:pPr>
              <a:t>4</a:t>
            </a:fld>
            <a:endParaRPr lang="en-US"/>
          </a:p>
        </p:txBody>
      </p:sp>
      <p:pic>
        <p:nvPicPr>
          <p:cNvPr id="6" name="Picture 5"/>
          <p:cNvPicPr>
            <a:picLocks noChangeAspect="1"/>
          </p:cNvPicPr>
          <p:nvPr/>
        </p:nvPicPr>
        <p:blipFill>
          <a:blip r:embed="rId2"/>
          <a:stretch>
            <a:fillRect/>
          </a:stretch>
        </p:blipFill>
        <p:spPr>
          <a:xfrm>
            <a:off x="4707111" y="965135"/>
            <a:ext cx="4135148" cy="3347501"/>
          </a:xfrm>
          <a:prstGeom prst="rect">
            <a:avLst/>
          </a:prstGeom>
        </p:spPr>
      </p:pic>
      <p:sp>
        <p:nvSpPr>
          <p:cNvPr id="7" name="TextBox 6"/>
          <p:cNvSpPr txBox="1"/>
          <p:nvPr/>
        </p:nvSpPr>
        <p:spPr>
          <a:xfrm>
            <a:off x="4692362" y="4675513"/>
            <a:ext cx="4451638" cy="923330"/>
          </a:xfrm>
          <a:prstGeom prst="rect">
            <a:avLst/>
          </a:prstGeom>
          <a:noFill/>
        </p:spPr>
        <p:txBody>
          <a:bodyPr wrap="square" rtlCol="0">
            <a:spAutoFit/>
          </a:bodyPr>
          <a:lstStyle/>
          <a:p>
            <a:r>
              <a:rPr lang="en-US" sz="1800" dirty="0" smtClean="0">
                <a:solidFill>
                  <a:srgbClr val="C00000"/>
                </a:solidFill>
                <a:latin typeface="+mn-lt"/>
              </a:rPr>
              <a:t>As the RFQ heats up, this flange bulges, causing a parasitic mode to mix and shift the resonant frequency</a:t>
            </a:r>
          </a:p>
        </p:txBody>
      </p:sp>
      <p:cxnSp>
        <p:nvCxnSpPr>
          <p:cNvPr id="9" name="Straight Arrow Connector 8"/>
          <p:cNvCxnSpPr/>
          <p:nvPr/>
        </p:nvCxnSpPr>
        <p:spPr>
          <a:xfrm flipV="1">
            <a:off x="6799564" y="3293794"/>
            <a:ext cx="237235" cy="1409632"/>
          </a:xfrm>
          <a:prstGeom prst="straightConnector1">
            <a:avLst/>
          </a:prstGeom>
          <a:ln w="635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60259397"/>
      </p:ext>
    </p:extLst>
  </p:cSld>
  <p:clrMapOvr>
    <a:masterClrMapping/>
  </p:clrMapOvr>
  <p:transition xmlns:p14="http://schemas.microsoft.com/office/powerpoint/2010/main">
    <p:fade thruBlk="1"/>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4"/>
          <p:cNvSpPr>
            <a:spLocks noGrp="1"/>
          </p:cNvSpPr>
          <p:nvPr>
            <p:ph type="ftr" sz="quarter" idx="11"/>
          </p:nvPr>
        </p:nvSpPr>
        <p:spPr/>
        <p:txBody>
          <a:bodyPr/>
          <a:lstStyle/>
          <a:p>
            <a:r>
              <a:rPr lang="en-US" smtClean="0"/>
              <a:t>Protons-&gt;IOTA, May 18, 2015 - E. Prebys</a:t>
            </a:r>
            <a:endParaRPr lang="en-US"/>
          </a:p>
        </p:txBody>
      </p:sp>
      <p:sp>
        <p:nvSpPr>
          <p:cNvPr id="618498" name="Rectangle 2"/>
          <p:cNvSpPr>
            <a:spLocks noGrp="1" noChangeArrowheads="1"/>
          </p:cNvSpPr>
          <p:nvPr>
            <p:ph type="title"/>
          </p:nvPr>
        </p:nvSpPr>
        <p:spPr/>
        <p:txBody>
          <a:bodyPr/>
          <a:lstStyle/>
          <a:p>
            <a:r>
              <a:rPr lang="en-US" dirty="0"/>
              <a:t>HINS Proton Source </a:t>
            </a:r>
            <a:r>
              <a:rPr lang="en-US" dirty="0" smtClean="0"/>
              <a:t>Arrangement*</a:t>
            </a:r>
            <a:endParaRPr lang="en-US" dirty="0"/>
          </a:p>
        </p:txBody>
      </p:sp>
      <p:sp>
        <p:nvSpPr>
          <p:cNvPr id="618499" name="Rectangle 3"/>
          <p:cNvSpPr>
            <a:spLocks noGrp="1" noChangeArrowheads="1"/>
          </p:cNvSpPr>
          <p:nvPr>
            <p:ph type="body" idx="1"/>
          </p:nvPr>
        </p:nvSpPr>
        <p:spPr>
          <a:xfrm>
            <a:off x="5715000" y="1905000"/>
            <a:ext cx="3276600" cy="4114800"/>
          </a:xfrm>
        </p:spPr>
        <p:txBody>
          <a:bodyPr/>
          <a:lstStyle/>
          <a:p>
            <a:pPr>
              <a:lnSpc>
                <a:spcPct val="90000"/>
              </a:lnSpc>
              <a:buFont typeface="Wingdings" pitchFamily="2" charset="2"/>
              <a:buNone/>
            </a:pPr>
            <a:r>
              <a:rPr lang="en-US" sz="1400" dirty="0"/>
              <a:t>HINS proton source is a re-configured,  </a:t>
            </a:r>
          </a:p>
          <a:p>
            <a:pPr>
              <a:lnSpc>
                <a:spcPct val="90000"/>
              </a:lnSpc>
              <a:buFont typeface="Wingdings" pitchFamily="2" charset="2"/>
              <a:buNone/>
            </a:pPr>
            <a:r>
              <a:rPr lang="en-US" sz="1400" dirty="0"/>
              <a:t>and much improved Loma Linda Ion </a:t>
            </a:r>
          </a:p>
          <a:p>
            <a:pPr>
              <a:lnSpc>
                <a:spcPct val="90000"/>
              </a:lnSpc>
              <a:buFont typeface="Wingdings" pitchFamily="2" charset="2"/>
              <a:buNone/>
            </a:pPr>
            <a:r>
              <a:rPr lang="en-US" sz="1400" dirty="0"/>
              <a:t>Source (1989). </a:t>
            </a:r>
          </a:p>
          <a:p>
            <a:pPr>
              <a:lnSpc>
                <a:spcPct val="90000"/>
              </a:lnSpc>
              <a:buFont typeface="Wingdings" pitchFamily="2" charset="2"/>
              <a:buNone/>
            </a:pPr>
            <a:endParaRPr lang="en-US" sz="1400" dirty="0"/>
          </a:p>
          <a:p>
            <a:pPr>
              <a:lnSpc>
                <a:spcPct val="90000"/>
              </a:lnSpc>
              <a:buFont typeface="Wingdings" pitchFamily="2" charset="2"/>
              <a:buNone/>
            </a:pPr>
            <a:r>
              <a:rPr lang="en-US" sz="1400" dirty="0"/>
              <a:t>Major changes include:</a:t>
            </a:r>
          </a:p>
          <a:p>
            <a:pPr>
              <a:lnSpc>
                <a:spcPct val="90000"/>
              </a:lnSpc>
              <a:buFontTx/>
              <a:buChar char="-"/>
            </a:pPr>
            <a:r>
              <a:rPr lang="en-US" sz="1400" dirty="0"/>
              <a:t>Increased operational HV from 30 kV to 50 kV</a:t>
            </a:r>
          </a:p>
          <a:p>
            <a:pPr>
              <a:lnSpc>
                <a:spcPct val="90000"/>
              </a:lnSpc>
              <a:buFontTx/>
              <a:buChar char="-"/>
            </a:pPr>
            <a:r>
              <a:rPr lang="en-US" sz="1400" dirty="0"/>
              <a:t>Increased beam pulse duration from 65 </a:t>
            </a:r>
            <a:r>
              <a:rPr lang="el-GR" sz="1400" dirty="0"/>
              <a:t>μ</a:t>
            </a:r>
            <a:r>
              <a:rPr lang="en-US" sz="1400" dirty="0"/>
              <a:t>s @ 15 Hz to 3 </a:t>
            </a:r>
            <a:r>
              <a:rPr lang="en-US" sz="1400" dirty="0" err="1"/>
              <a:t>ms</a:t>
            </a:r>
            <a:r>
              <a:rPr lang="en-US" sz="1400" dirty="0"/>
              <a:t> @ 2.5 Hz (8 times higher beam power)</a:t>
            </a:r>
          </a:p>
          <a:p>
            <a:pPr>
              <a:lnSpc>
                <a:spcPct val="90000"/>
              </a:lnSpc>
              <a:buFontTx/>
              <a:buChar char="-"/>
            </a:pPr>
            <a:r>
              <a:rPr lang="en-US" sz="1400" dirty="0"/>
              <a:t>Installed new, 7 times stronger vacuum system </a:t>
            </a:r>
          </a:p>
          <a:p>
            <a:pPr>
              <a:lnSpc>
                <a:spcPct val="90000"/>
              </a:lnSpc>
              <a:buFontTx/>
              <a:buChar char="-"/>
            </a:pPr>
            <a:r>
              <a:rPr lang="en-US" sz="1400" dirty="0"/>
              <a:t>Installed digitally controlled supporting electronics for all ion source subsystems (HV, LV, H2 flow, vacuum, magnets, etc.)</a:t>
            </a:r>
          </a:p>
          <a:p>
            <a:pPr>
              <a:lnSpc>
                <a:spcPct val="90000"/>
              </a:lnSpc>
              <a:buFontTx/>
              <a:buChar char="-"/>
            </a:pPr>
            <a:r>
              <a:rPr lang="en-US" sz="1400" dirty="0"/>
              <a:t>Ion source operations are fully directed from HINS Main Console  </a:t>
            </a:r>
          </a:p>
          <a:p>
            <a:pPr>
              <a:lnSpc>
                <a:spcPct val="90000"/>
              </a:lnSpc>
              <a:buFontTx/>
              <a:buChar char="-"/>
            </a:pPr>
            <a:endParaRPr lang="en-US" sz="1400" dirty="0"/>
          </a:p>
          <a:p>
            <a:pPr>
              <a:lnSpc>
                <a:spcPct val="90000"/>
              </a:lnSpc>
              <a:buFontTx/>
              <a:buChar char="-"/>
            </a:pPr>
            <a:endParaRPr lang="en-US" sz="1600" b="0" dirty="0"/>
          </a:p>
        </p:txBody>
      </p:sp>
      <p:pic>
        <p:nvPicPr>
          <p:cNvPr id="618502" name="Picture 6" descr="proton_source_nov7"/>
          <p:cNvPicPr>
            <a:picLocks noChangeAspect="1" noChangeArrowheads="1"/>
          </p:cNvPicPr>
          <p:nvPr/>
        </p:nvPicPr>
        <p:blipFill>
          <a:blip r:embed="rId2" cstate="print"/>
          <a:srcRect/>
          <a:stretch>
            <a:fillRect/>
          </a:stretch>
        </p:blipFill>
        <p:spPr bwMode="auto">
          <a:xfrm>
            <a:off x="533400" y="1371600"/>
            <a:ext cx="5029200" cy="4343400"/>
          </a:xfrm>
          <a:prstGeom prst="rect">
            <a:avLst/>
          </a:prstGeom>
          <a:noFill/>
        </p:spPr>
      </p:pic>
      <p:sp>
        <p:nvSpPr>
          <p:cNvPr id="2" name="TextBox 1"/>
          <p:cNvSpPr txBox="1"/>
          <p:nvPr/>
        </p:nvSpPr>
        <p:spPr>
          <a:xfrm>
            <a:off x="5486400" y="6248400"/>
            <a:ext cx="3276600" cy="307777"/>
          </a:xfrm>
          <a:prstGeom prst="rect">
            <a:avLst/>
          </a:prstGeom>
          <a:noFill/>
        </p:spPr>
        <p:txBody>
          <a:bodyPr wrap="square" rtlCol="0">
            <a:spAutoFit/>
          </a:bodyPr>
          <a:lstStyle/>
          <a:p>
            <a:pPr algn="r"/>
            <a:r>
              <a:rPr lang="en-US" sz="1400" dirty="0" smtClean="0">
                <a:solidFill>
                  <a:srgbClr val="FF0000"/>
                </a:solidFill>
                <a:latin typeface="+mn-lt"/>
              </a:rPr>
              <a:t>*H. </a:t>
            </a:r>
            <a:r>
              <a:rPr lang="en-US" sz="1400" dirty="0" err="1" smtClean="0">
                <a:solidFill>
                  <a:srgbClr val="FF0000"/>
                </a:solidFill>
                <a:latin typeface="+mn-lt"/>
              </a:rPr>
              <a:t>Piekarz</a:t>
            </a:r>
            <a:endParaRPr lang="en-US" sz="1400" dirty="0" smtClean="0">
              <a:solidFill>
                <a:srgbClr val="FF0000"/>
              </a:solidFill>
              <a:latin typeface="+mn-lt"/>
            </a:endParaRPr>
          </a:p>
        </p:txBody>
      </p:sp>
      <p:sp>
        <p:nvSpPr>
          <p:cNvPr id="3" name="Slide Number Placeholder 2"/>
          <p:cNvSpPr>
            <a:spLocks noGrp="1"/>
          </p:cNvSpPr>
          <p:nvPr>
            <p:ph type="sldNum" sz="quarter" idx="12"/>
          </p:nvPr>
        </p:nvSpPr>
        <p:spPr/>
        <p:txBody>
          <a:bodyPr/>
          <a:lstStyle/>
          <a:p>
            <a:pPr>
              <a:defRPr/>
            </a:pPr>
            <a:fld id="{BCA26155-0DCC-45D2-90B6-32F65F3F6C0F}" type="slidenum">
              <a:rPr lang="en-US" smtClean="0"/>
              <a:pPr>
                <a:defRPr/>
              </a:pPr>
              <a:t>5</a:t>
            </a:fld>
            <a:endParaRPr lang="en-US"/>
          </a:p>
        </p:txBody>
      </p:sp>
    </p:spTree>
    <p:extLst>
      <p:ext uri="{BB962C8B-B14F-4D97-AF65-F5344CB8AC3E}">
        <p14:creationId xmlns:p14="http://schemas.microsoft.com/office/powerpoint/2010/main" val="1011703277"/>
      </p:ext>
    </p:extLst>
  </p:cSld>
  <p:clrMapOvr>
    <a:masterClrMapping/>
  </p:clrMapOvr>
  <p:transition xmlns:p14="http://schemas.microsoft.com/office/powerpoint/2010/mai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1811865" y="835782"/>
            <a:ext cx="4235753" cy="4399454"/>
          </a:xfrm>
          <a:prstGeom prst="rect">
            <a:avLst/>
          </a:prstGeom>
        </p:spPr>
      </p:pic>
      <p:sp>
        <p:nvSpPr>
          <p:cNvPr id="2" name="Title 1"/>
          <p:cNvSpPr>
            <a:spLocks noGrp="1"/>
          </p:cNvSpPr>
          <p:nvPr>
            <p:ph type="title"/>
          </p:nvPr>
        </p:nvSpPr>
        <p:spPr/>
        <p:txBody>
          <a:bodyPr/>
          <a:lstStyle/>
          <a:p>
            <a:r>
              <a:rPr lang="en-US" dirty="0" smtClean="0"/>
              <a:t>HINS Parameters for IOTA</a:t>
            </a:r>
            <a:endParaRPr lang="en-US" dirty="0"/>
          </a:p>
        </p:txBody>
      </p:sp>
      <p:sp>
        <p:nvSpPr>
          <p:cNvPr id="5" name="Footer Placeholder 4"/>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6" name="Slide Number Placeholder 5"/>
          <p:cNvSpPr>
            <a:spLocks noGrp="1"/>
          </p:cNvSpPr>
          <p:nvPr>
            <p:ph type="sldNum" sz="quarter" idx="12"/>
          </p:nvPr>
        </p:nvSpPr>
        <p:spPr/>
        <p:txBody>
          <a:bodyPr/>
          <a:lstStyle/>
          <a:p>
            <a:pPr>
              <a:defRPr/>
            </a:pPr>
            <a:fld id="{BCA26155-0DCC-45D2-90B6-32F65F3F6C0F}" type="slidenum">
              <a:rPr lang="en-US" smtClean="0"/>
              <a:pPr>
                <a:defRPr/>
              </a:pPr>
              <a:t>6</a:t>
            </a:fld>
            <a:endParaRPr lang="en-US"/>
          </a:p>
        </p:txBody>
      </p:sp>
      <p:sp>
        <p:nvSpPr>
          <p:cNvPr id="3" name="Oval 2"/>
          <p:cNvSpPr/>
          <p:nvPr/>
        </p:nvSpPr>
        <p:spPr>
          <a:xfrm>
            <a:off x="3510000" y="1836679"/>
            <a:ext cx="572154" cy="334962"/>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6132286" y="1131387"/>
            <a:ext cx="2878668" cy="646331"/>
          </a:xfrm>
          <a:prstGeom prst="rect">
            <a:avLst/>
          </a:prstGeom>
          <a:noFill/>
        </p:spPr>
        <p:txBody>
          <a:bodyPr wrap="square" rtlCol="0">
            <a:spAutoFit/>
          </a:bodyPr>
          <a:lstStyle/>
          <a:p>
            <a:r>
              <a:rPr lang="en-US" sz="1800" dirty="0" smtClean="0">
                <a:solidFill>
                  <a:srgbClr val="C00000"/>
                </a:solidFill>
                <a:latin typeface="+mn-lt"/>
              </a:rPr>
              <a:t>matched to IOTA momentum, but </a:t>
            </a:r>
            <a:r>
              <a:rPr lang="el-GR" sz="1800" dirty="0" smtClean="0">
                <a:solidFill>
                  <a:srgbClr val="C00000"/>
                </a:solidFill>
                <a:latin typeface="+mn-lt"/>
              </a:rPr>
              <a:t>β=.073!</a:t>
            </a:r>
            <a:r>
              <a:rPr lang="en-US" sz="1800" dirty="0" smtClean="0">
                <a:solidFill>
                  <a:srgbClr val="C00000"/>
                </a:solidFill>
                <a:latin typeface="+mn-lt"/>
              </a:rPr>
              <a:t> </a:t>
            </a:r>
          </a:p>
        </p:txBody>
      </p:sp>
      <p:cxnSp>
        <p:nvCxnSpPr>
          <p:cNvPr id="10" name="Straight Arrow Connector 9"/>
          <p:cNvCxnSpPr>
            <a:stCxn id="8" idx="1"/>
          </p:cNvCxnSpPr>
          <p:nvPr/>
        </p:nvCxnSpPr>
        <p:spPr>
          <a:xfrm flipH="1">
            <a:off x="4100286" y="1454553"/>
            <a:ext cx="2032000" cy="553257"/>
          </a:xfrm>
          <a:prstGeom prst="straightConnector1">
            <a:avLst/>
          </a:prstGeom>
          <a:ln w="127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508894" y="3790426"/>
            <a:ext cx="572154" cy="334962"/>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1199067" y="5397342"/>
            <a:ext cx="3350299" cy="369332"/>
          </a:xfrm>
          <a:prstGeom prst="rect">
            <a:avLst/>
          </a:prstGeom>
          <a:noFill/>
        </p:spPr>
        <p:txBody>
          <a:bodyPr wrap="square" rtlCol="0">
            <a:spAutoFit/>
          </a:bodyPr>
          <a:lstStyle/>
          <a:p>
            <a:r>
              <a:rPr lang="en-US" sz="1800" dirty="0" smtClean="0">
                <a:solidFill>
                  <a:srgbClr val="C00000"/>
                </a:solidFill>
                <a:latin typeface="+mn-lt"/>
              </a:rPr>
              <a:t>misreported as 2.</a:t>
            </a:r>
          </a:p>
        </p:txBody>
      </p:sp>
      <p:cxnSp>
        <p:nvCxnSpPr>
          <p:cNvPr id="13" name="Straight Arrow Connector 12"/>
          <p:cNvCxnSpPr/>
          <p:nvPr/>
        </p:nvCxnSpPr>
        <p:spPr>
          <a:xfrm flipV="1">
            <a:off x="2969586" y="4124476"/>
            <a:ext cx="707366" cy="1240503"/>
          </a:xfrm>
          <a:prstGeom prst="straightConnector1">
            <a:avLst/>
          </a:prstGeom>
          <a:ln w="127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9" name="Straight Arrow Connector 18"/>
          <p:cNvCxnSpPr/>
          <p:nvPr/>
        </p:nvCxnSpPr>
        <p:spPr>
          <a:xfrm flipH="1" flipV="1">
            <a:off x="4153622" y="5016751"/>
            <a:ext cx="2172188" cy="655916"/>
          </a:xfrm>
          <a:prstGeom prst="straightConnector1">
            <a:avLst/>
          </a:prstGeom>
          <a:ln w="127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6490347" y="5482754"/>
            <a:ext cx="2653653" cy="646331"/>
          </a:xfrm>
          <a:prstGeom prst="rect">
            <a:avLst/>
          </a:prstGeom>
          <a:noFill/>
        </p:spPr>
        <p:txBody>
          <a:bodyPr wrap="square" rtlCol="0">
            <a:spAutoFit/>
          </a:bodyPr>
          <a:lstStyle/>
          <a:p>
            <a:r>
              <a:rPr lang="en-US" sz="1800" dirty="0" smtClean="0">
                <a:solidFill>
                  <a:srgbClr val="C00000"/>
                </a:solidFill>
                <a:latin typeface="+mn-lt"/>
              </a:rPr>
              <a:t>Why no one will steal this RFQ from us</a:t>
            </a:r>
          </a:p>
        </p:txBody>
      </p:sp>
      <p:sp>
        <p:nvSpPr>
          <p:cNvPr id="22" name="Oval 21"/>
          <p:cNvSpPr/>
          <p:nvPr/>
        </p:nvSpPr>
        <p:spPr>
          <a:xfrm>
            <a:off x="3504055" y="4595968"/>
            <a:ext cx="644611" cy="520318"/>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580190" y="4318000"/>
            <a:ext cx="810381" cy="302381"/>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Arrow Connector 23"/>
          <p:cNvCxnSpPr/>
          <p:nvPr/>
        </p:nvCxnSpPr>
        <p:spPr>
          <a:xfrm flipH="1">
            <a:off x="4414879" y="4172857"/>
            <a:ext cx="1923026" cy="246390"/>
          </a:xfrm>
          <a:prstGeom prst="straightConnector1">
            <a:avLst/>
          </a:prstGeom>
          <a:ln w="127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6364555" y="3917631"/>
            <a:ext cx="2653653" cy="369332"/>
          </a:xfrm>
          <a:prstGeom prst="rect">
            <a:avLst/>
          </a:prstGeom>
          <a:noFill/>
        </p:spPr>
        <p:txBody>
          <a:bodyPr wrap="square" rtlCol="0">
            <a:spAutoFit/>
          </a:bodyPr>
          <a:lstStyle/>
          <a:p>
            <a:r>
              <a:rPr lang="en-US" sz="1800" dirty="0" smtClean="0">
                <a:solidFill>
                  <a:srgbClr val="C00000"/>
                </a:solidFill>
                <a:latin typeface="+mn-lt"/>
              </a:rPr>
              <a:t>Is this big enough?</a:t>
            </a:r>
          </a:p>
        </p:txBody>
      </p:sp>
      <p:sp>
        <p:nvSpPr>
          <p:cNvPr id="20" name="Oval 19"/>
          <p:cNvSpPr/>
          <p:nvPr/>
        </p:nvSpPr>
        <p:spPr>
          <a:xfrm>
            <a:off x="3505200" y="3048000"/>
            <a:ext cx="495954" cy="334962"/>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p:cNvCxnSpPr/>
          <p:nvPr/>
        </p:nvCxnSpPr>
        <p:spPr>
          <a:xfrm flipH="1">
            <a:off x="4038600" y="2743200"/>
            <a:ext cx="2057400" cy="477057"/>
          </a:xfrm>
          <a:prstGeom prst="straightConnector1">
            <a:avLst/>
          </a:prstGeom>
          <a:ln w="127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27" name="TextBox 26"/>
          <p:cNvSpPr txBox="1"/>
          <p:nvPr/>
        </p:nvSpPr>
        <p:spPr>
          <a:xfrm>
            <a:off x="6096000" y="2057400"/>
            <a:ext cx="2878668" cy="1477328"/>
          </a:xfrm>
          <a:prstGeom prst="rect">
            <a:avLst/>
          </a:prstGeom>
          <a:noFill/>
        </p:spPr>
        <p:txBody>
          <a:bodyPr wrap="square" rtlCol="0">
            <a:spAutoFit/>
          </a:bodyPr>
          <a:lstStyle/>
          <a:p>
            <a:r>
              <a:rPr lang="en-US" sz="1800" dirty="0" smtClean="0">
                <a:solidFill>
                  <a:srgbClr val="C00000"/>
                </a:solidFill>
                <a:latin typeface="+mn-lt"/>
              </a:rPr>
              <a:t>Demonstrated for 1 </a:t>
            </a:r>
            <a:r>
              <a:rPr lang="en-US" sz="1800" dirty="0" err="1" smtClean="0">
                <a:solidFill>
                  <a:srgbClr val="C00000"/>
                </a:solidFill>
                <a:latin typeface="+mn-lt"/>
              </a:rPr>
              <a:t>ms</a:t>
            </a:r>
            <a:r>
              <a:rPr lang="en-US" sz="1800" dirty="0" smtClean="0">
                <a:solidFill>
                  <a:srgbClr val="C00000"/>
                </a:solidFill>
                <a:latin typeface="+mn-lt"/>
              </a:rPr>
              <a:t> pulses.  Should go to &gt;40 mA for short pulses. I recommend we assume that.</a:t>
            </a:r>
            <a:endParaRPr lang="en-US" sz="1800" dirty="0" smtClean="0">
              <a:solidFill>
                <a:srgbClr val="C00000"/>
              </a:solidFill>
              <a:latin typeface="+mn-lt"/>
            </a:endParaRPr>
          </a:p>
        </p:txBody>
      </p:sp>
    </p:spTree>
    <p:extLst>
      <p:ext uri="{BB962C8B-B14F-4D97-AF65-F5344CB8AC3E}">
        <p14:creationId xmlns:p14="http://schemas.microsoft.com/office/powerpoint/2010/main" val="727314469"/>
      </p:ext>
    </p:extLst>
  </p:cSld>
  <p:clrMapOvr>
    <a:masterClrMapping/>
  </p:clrMapOvr>
  <p:transition xmlns:p14="http://schemas.microsoft.com/office/powerpoint/2010/main">
    <p:fade thruBlk="1"/>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Emittance issues</a:t>
            </a:r>
            <a:endParaRPr lang="en-US" dirty="0"/>
          </a:p>
        </p:txBody>
      </p:sp>
      <p:sp>
        <p:nvSpPr>
          <p:cNvPr id="6" name="Content Placeholder 5"/>
          <p:cNvSpPr>
            <a:spLocks noGrp="1"/>
          </p:cNvSpPr>
          <p:nvPr>
            <p:ph idx="1"/>
          </p:nvPr>
        </p:nvSpPr>
        <p:spPr/>
        <p:txBody>
          <a:bodyPr/>
          <a:lstStyle/>
          <a:p>
            <a:r>
              <a:rPr lang="en-US" dirty="0" smtClean="0"/>
              <a:t>4 </a:t>
            </a:r>
            <a:r>
              <a:rPr lang="en-US" dirty="0" smtClean="0">
                <a:latin typeface="Symbol" charset="2"/>
                <a:cs typeface="Symbol" charset="2"/>
              </a:rPr>
              <a:t>p</a:t>
            </a:r>
            <a:r>
              <a:rPr lang="en-US" dirty="0" smtClean="0"/>
              <a:t>-mm-</a:t>
            </a:r>
            <a:r>
              <a:rPr lang="en-US" dirty="0" err="1" smtClean="0"/>
              <a:t>mr</a:t>
            </a:r>
            <a:r>
              <a:rPr lang="en-US" dirty="0" smtClean="0"/>
              <a:t> is a very large emittance for this ring</a:t>
            </a:r>
          </a:p>
          <a:p>
            <a:pPr lvl="1"/>
            <a:r>
              <a:rPr lang="en-US" dirty="0" smtClean="0"/>
              <a:t>Would be nice to go to a higher tune shift</a:t>
            </a:r>
          </a:p>
          <a:p>
            <a:pPr lvl="1"/>
            <a:r>
              <a:rPr lang="en-US" dirty="0" smtClean="0"/>
              <a:t>This beam will scrape on the non-linear inserts</a:t>
            </a:r>
          </a:p>
          <a:p>
            <a:r>
              <a:rPr lang="en-US" dirty="0" smtClean="0"/>
              <a:t>It’s hoped that the emmittance will be somewhat smaller for a short pulse, or we could scrape a 40 mA beam down to a lower emittance.</a:t>
            </a:r>
          </a:p>
          <a:p>
            <a:pPr lvl="1"/>
            <a:r>
              <a:rPr lang="en-US" dirty="0" smtClean="0"/>
              <a:t>Recall, if you scrape in both planes</a:t>
            </a:r>
          </a:p>
          <a:p>
            <a:pPr lvl="1"/>
            <a:endParaRPr lang="en-US" dirty="0"/>
          </a:p>
          <a:p>
            <a:pPr lvl="1"/>
            <a:endParaRPr lang="en-US" dirty="0"/>
          </a:p>
          <a:p>
            <a:endParaRPr lang="en-US" dirty="0" smtClean="0"/>
          </a:p>
          <a:p>
            <a:r>
              <a:rPr lang="en-US" dirty="0" smtClean="0"/>
              <a:t>Could still go to unity tune shifts with half the emittance.</a:t>
            </a:r>
          </a:p>
        </p:txBody>
      </p:sp>
      <p:sp>
        <p:nvSpPr>
          <p:cNvPr id="3" name="Footer Placeholder 2"/>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4" name="Slide Number Placeholder 3"/>
          <p:cNvSpPr>
            <a:spLocks noGrp="1"/>
          </p:cNvSpPr>
          <p:nvPr>
            <p:ph type="sldNum" sz="quarter" idx="12"/>
          </p:nvPr>
        </p:nvSpPr>
        <p:spPr/>
        <p:txBody>
          <a:bodyPr/>
          <a:lstStyle/>
          <a:p>
            <a:pPr>
              <a:defRPr/>
            </a:pPr>
            <a:fld id="{BAB536C3-BB10-4165-8E74-99838CB51702}" type="slidenum">
              <a:rPr lang="en-US" smtClean="0"/>
              <a:pPr>
                <a:defRPr/>
              </a:pPr>
              <a:t>7</a:t>
            </a:fld>
            <a:endParaRPr lang="en-US"/>
          </a:p>
        </p:txBody>
      </p:sp>
      <p:graphicFrame>
        <p:nvGraphicFramePr>
          <p:cNvPr id="7" name="Object 6"/>
          <p:cNvGraphicFramePr>
            <a:graphicFrameLocks noChangeAspect="1"/>
          </p:cNvGraphicFramePr>
          <p:nvPr>
            <p:extLst>
              <p:ext uri="{D42A27DB-BD31-4B8C-83A1-F6EECF244321}">
                <p14:modId xmlns:p14="http://schemas.microsoft.com/office/powerpoint/2010/main" val="1677921878"/>
              </p:ext>
            </p:extLst>
          </p:nvPr>
        </p:nvGraphicFramePr>
        <p:xfrm>
          <a:off x="3124200" y="3810000"/>
          <a:ext cx="2057400" cy="802887"/>
        </p:xfrm>
        <a:graphic>
          <a:graphicData uri="http://schemas.openxmlformats.org/presentationml/2006/ole">
            <mc:AlternateContent xmlns:mc="http://schemas.openxmlformats.org/markup-compatibility/2006">
              <mc:Choice xmlns:v="urn:schemas-microsoft-com:vml" Requires="v">
                <p:oleObj spid="_x0000_s1027" name="Equation" r:id="rId3" imgW="1041400" imgH="406400" progId="Equation.DSMT4">
                  <p:embed/>
                </p:oleObj>
              </mc:Choice>
              <mc:Fallback>
                <p:oleObj name="Equation" r:id="rId3" imgW="1041400" imgH="406400" progId="Equation.DSMT4">
                  <p:embed/>
                  <p:pic>
                    <p:nvPicPr>
                      <p:cNvPr id="0" name=""/>
                      <p:cNvPicPr/>
                      <p:nvPr/>
                    </p:nvPicPr>
                    <p:blipFill>
                      <a:blip r:embed="rId4"/>
                      <a:stretch>
                        <a:fillRect/>
                      </a:stretch>
                    </p:blipFill>
                    <p:spPr>
                      <a:xfrm>
                        <a:off x="3124200" y="3810000"/>
                        <a:ext cx="2057400" cy="802887"/>
                      </a:xfrm>
                      <a:prstGeom prst="rect">
                        <a:avLst/>
                      </a:prstGeom>
                    </p:spPr>
                  </p:pic>
                </p:oleObj>
              </mc:Fallback>
            </mc:AlternateContent>
          </a:graphicData>
        </a:graphic>
      </p:graphicFrame>
      <p:sp>
        <p:nvSpPr>
          <p:cNvPr id="8" name="Oval 7"/>
          <p:cNvSpPr/>
          <p:nvPr/>
        </p:nvSpPr>
        <p:spPr>
          <a:xfrm>
            <a:off x="4343400" y="3733800"/>
            <a:ext cx="381000" cy="457200"/>
          </a:xfrm>
          <a:prstGeom prst="ellipse">
            <a:avLst/>
          </a:prstGeom>
          <a:no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5257800" y="3581400"/>
            <a:ext cx="3733800" cy="307777"/>
          </a:xfrm>
          <a:prstGeom prst="rect">
            <a:avLst/>
          </a:prstGeom>
          <a:noFill/>
        </p:spPr>
        <p:txBody>
          <a:bodyPr wrap="square" rtlCol="0">
            <a:spAutoFit/>
          </a:bodyPr>
          <a:lstStyle/>
          <a:p>
            <a:r>
              <a:rPr lang="en-US" sz="1400" dirty="0" smtClean="0">
                <a:solidFill>
                  <a:srgbClr val="FF0000"/>
                </a:solidFill>
                <a:latin typeface="+mn-lt"/>
              </a:rPr>
              <a:t>Most people (including me) forget this</a:t>
            </a:r>
            <a:endParaRPr lang="en-US" sz="1400" dirty="0">
              <a:solidFill>
                <a:srgbClr val="FF0000"/>
              </a:solidFill>
              <a:latin typeface="+mn-lt"/>
            </a:endParaRPr>
          </a:p>
        </p:txBody>
      </p:sp>
      <p:cxnSp>
        <p:nvCxnSpPr>
          <p:cNvPr id="12" name="Straight Arrow Connector 11"/>
          <p:cNvCxnSpPr/>
          <p:nvPr/>
        </p:nvCxnSpPr>
        <p:spPr>
          <a:xfrm flipH="1">
            <a:off x="4724400" y="3810000"/>
            <a:ext cx="533400" cy="94568"/>
          </a:xfrm>
          <a:prstGeom prst="straightConnector1">
            <a:avLst/>
          </a:prstGeom>
          <a:ln w="12700">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82588346"/>
      </p:ext>
    </p:extLst>
  </p:cSld>
  <p:clrMapOvr>
    <a:masterClrMapping/>
  </p:clrMapOvr>
  <p:transition xmlns:p14="http://schemas.microsoft.com/office/powerpoint/2010/mai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HINS RFQ Layout for IOTA</a:t>
            </a:r>
            <a:endParaRPr lang="en-US" dirty="0"/>
          </a:p>
        </p:txBody>
      </p:sp>
      <p:sp>
        <p:nvSpPr>
          <p:cNvPr id="10" name="Content Placeholder 9"/>
          <p:cNvSpPr>
            <a:spLocks noGrp="1"/>
          </p:cNvSpPr>
          <p:nvPr>
            <p:ph idx="1"/>
          </p:nvPr>
        </p:nvSpPr>
        <p:spPr/>
        <p:txBody>
          <a:bodyPr/>
          <a:lstStyle/>
          <a:p>
            <a:r>
              <a:rPr lang="en-US" sz="1800" dirty="0" smtClean="0"/>
              <a:t>We will initially use a protons source, and the same injection </a:t>
            </a:r>
            <a:r>
              <a:rPr lang="en-US" sz="1800" dirty="0" err="1" smtClean="0"/>
              <a:t>Lamberstson</a:t>
            </a:r>
            <a:r>
              <a:rPr lang="en-US" sz="1800" dirty="0" smtClean="0"/>
              <a:t> and kicker as the electrons</a:t>
            </a:r>
            <a:endParaRPr lang="en-US" sz="1800" dirty="0"/>
          </a:p>
        </p:txBody>
      </p:sp>
      <p:sp>
        <p:nvSpPr>
          <p:cNvPr id="4" name="Footer Placeholder 3"/>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5" name="Slide Number Placeholder 4"/>
          <p:cNvSpPr>
            <a:spLocks noGrp="1"/>
          </p:cNvSpPr>
          <p:nvPr>
            <p:ph type="sldNum" sz="quarter" idx="12"/>
          </p:nvPr>
        </p:nvSpPr>
        <p:spPr/>
        <p:txBody>
          <a:bodyPr/>
          <a:lstStyle/>
          <a:p>
            <a:pPr>
              <a:defRPr/>
            </a:pPr>
            <a:fld id="{BCA26155-0DCC-45D2-90B6-32F65F3F6C0F}" type="slidenum">
              <a:rPr lang="en-US" smtClean="0"/>
              <a:pPr>
                <a:defRPr/>
              </a:pPr>
              <a:t>8</a:t>
            </a:fld>
            <a:endParaRPr lang="en-US"/>
          </a:p>
        </p:txBody>
      </p:sp>
      <p:pic>
        <p:nvPicPr>
          <p:cNvPr id="7" name="Picture 6"/>
          <p:cNvPicPr>
            <a:picLocks noChangeAspect="1"/>
          </p:cNvPicPr>
          <p:nvPr/>
        </p:nvPicPr>
        <p:blipFill>
          <a:blip r:embed="rId2"/>
          <a:stretch>
            <a:fillRect/>
          </a:stretch>
        </p:blipFill>
        <p:spPr>
          <a:xfrm>
            <a:off x="3048000" y="3886200"/>
            <a:ext cx="5334000" cy="2368893"/>
          </a:xfrm>
          <a:prstGeom prst="rect">
            <a:avLst/>
          </a:prstGeom>
        </p:spPr>
      </p:pic>
      <p:pic>
        <p:nvPicPr>
          <p:cNvPr id="8" name="Picture 7"/>
          <p:cNvPicPr>
            <a:picLocks noChangeAspect="1"/>
          </p:cNvPicPr>
          <p:nvPr/>
        </p:nvPicPr>
        <p:blipFill>
          <a:blip r:embed="rId3"/>
          <a:stretch>
            <a:fillRect/>
          </a:stretch>
        </p:blipFill>
        <p:spPr>
          <a:xfrm>
            <a:off x="762000" y="1676400"/>
            <a:ext cx="7696200" cy="2128736"/>
          </a:xfrm>
          <a:prstGeom prst="rect">
            <a:avLst/>
          </a:prstGeom>
        </p:spPr>
      </p:pic>
      <p:sp>
        <p:nvSpPr>
          <p:cNvPr id="9" name="TextBox 8"/>
          <p:cNvSpPr txBox="1"/>
          <p:nvPr/>
        </p:nvSpPr>
        <p:spPr>
          <a:xfrm>
            <a:off x="6781800" y="4114800"/>
            <a:ext cx="1295400" cy="307777"/>
          </a:xfrm>
          <a:prstGeom prst="rect">
            <a:avLst/>
          </a:prstGeom>
          <a:noFill/>
        </p:spPr>
        <p:txBody>
          <a:bodyPr wrap="square" rtlCol="0">
            <a:spAutoFit/>
          </a:bodyPr>
          <a:lstStyle/>
          <a:p>
            <a:pPr algn="r"/>
            <a:r>
              <a:rPr lang="en-US" sz="1400" dirty="0" smtClean="0">
                <a:latin typeface="+mn-lt"/>
              </a:rPr>
              <a:t>S. </a:t>
            </a:r>
            <a:r>
              <a:rPr lang="en-US" sz="1400" dirty="0" err="1" smtClean="0">
                <a:latin typeface="+mn-lt"/>
              </a:rPr>
              <a:t>Antipov</a:t>
            </a:r>
            <a:endParaRPr lang="en-US" sz="1400" dirty="0">
              <a:latin typeface="+mn-lt"/>
            </a:endParaRPr>
          </a:p>
        </p:txBody>
      </p:sp>
    </p:spTree>
    <p:extLst>
      <p:ext uri="{BB962C8B-B14F-4D97-AF65-F5344CB8AC3E}">
        <p14:creationId xmlns:p14="http://schemas.microsoft.com/office/powerpoint/2010/main" val="2435253871"/>
      </p:ext>
    </p:extLst>
  </p:cSld>
  <p:clrMapOvr>
    <a:masterClrMapping/>
  </p:clrMapOvr>
  <p:transition xmlns:p14="http://schemas.microsoft.com/office/powerpoint/2010/mai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RF System</a:t>
            </a:r>
            <a:endParaRPr lang="en-US" dirty="0"/>
          </a:p>
        </p:txBody>
      </p:sp>
      <p:sp>
        <p:nvSpPr>
          <p:cNvPr id="3" name="Content Placeholder 2"/>
          <p:cNvSpPr>
            <a:spLocks noGrp="1"/>
          </p:cNvSpPr>
          <p:nvPr>
            <p:ph idx="1"/>
          </p:nvPr>
        </p:nvSpPr>
        <p:spPr>
          <a:xfrm>
            <a:off x="663575" y="903289"/>
            <a:ext cx="8251825" cy="1535112"/>
          </a:xfrm>
        </p:spPr>
        <p:txBody>
          <a:bodyPr/>
          <a:lstStyle/>
          <a:p>
            <a:r>
              <a:rPr lang="en-US" sz="2000" dirty="0" smtClean="0"/>
              <a:t>The electrons will use a 1 kV, h=4, 30 MHz RF system.</a:t>
            </a:r>
          </a:p>
          <a:p>
            <a:r>
              <a:rPr lang="en-US" sz="2000" dirty="0" smtClean="0"/>
              <a:t>For protons, this would be h=56, and 1 kV would only bunch ~1/3 of the protons (enough for BPMs)</a:t>
            </a:r>
          </a:p>
          <a:p>
            <a:r>
              <a:rPr lang="en-US" sz="2000" dirty="0" smtClean="0"/>
              <a:t>Plan is to build a dual cavity, with an h=4 part for protons</a:t>
            </a:r>
            <a:endParaRPr lang="en-US" sz="2000" dirty="0"/>
          </a:p>
        </p:txBody>
      </p:sp>
      <p:sp>
        <p:nvSpPr>
          <p:cNvPr id="4" name="Footer Placeholder 3"/>
          <p:cNvSpPr>
            <a:spLocks noGrp="1"/>
          </p:cNvSpPr>
          <p:nvPr>
            <p:ph type="ftr" sz="quarter" idx="11"/>
          </p:nvPr>
        </p:nvSpPr>
        <p:spPr/>
        <p:txBody>
          <a:bodyPr/>
          <a:lstStyle/>
          <a:p>
            <a:pPr>
              <a:defRPr/>
            </a:pPr>
            <a:r>
              <a:rPr lang="en-US" smtClean="0"/>
              <a:t>Protons-&gt;IOTA, May 18, 2015 - E. Prebys</a:t>
            </a:r>
            <a:endParaRPr lang="en-US">
              <a:latin typeface="+mn-lt"/>
            </a:endParaRPr>
          </a:p>
        </p:txBody>
      </p:sp>
      <p:sp>
        <p:nvSpPr>
          <p:cNvPr id="5" name="Slide Number Placeholder 4"/>
          <p:cNvSpPr>
            <a:spLocks noGrp="1"/>
          </p:cNvSpPr>
          <p:nvPr>
            <p:ph type="sldNum" sz="quarter" idx="12"/>
          </p:nvPr>
        </p:nvSpPr>
        <p:spPr/>
        <p:txBody>
          <a:bodyPr/>
          <a:lstStyle/>
          <a:p>
            <a:pPr>
              <a:defRPr/>
            </a:pPr>
            <a:fld id="{BCA26155-0DCC-45D2-90B6-32F65F3F6C0F}" type="slidenum">
              <a:rPr lang="en-US" smtClean="0"/>
              <a:pPr>
                <a:defRPr/>
              </a:pPr>
              <a:t>9</a:t>
            </a:fld>
            <a:endParaRPr lang="en-US"/>
          </a:p>
        </p:txBody>
      </p:sp>
      <p:pic>
        <p:nvPicPr>
          <p:cNvPr id="6" name="Picture 5"/>
          <p:cNvPicPr>
            <a:picLocks noChangeAspect="1"/>
          </p:cNvPicPr>
          <p:nvPr/>
        </p:nvPicPr>
        <p:blipFill>
          <a:blip r:embed="rId2"/>
          <a:stretch>
            <a:fillRect/>
          </a:stretch>
        </p:blipFill>
        <p:spPr>
          <a:xfrm>
            <a:off x="685800" y="2819400"/>
            <a:ext cx="4127336" cy="3111500"/>
          </a:xfrm>
          <a:prstGeom prst="rect">
            <a:avLst/>
          </a:prstGeom>
        </p:spPr>
      </p:pic>
      <p:pic>
        <p:nvPicPr>
          <p:cNvPr id="8" name="Picture 7" descr="WEPWA055f5.pdf"/>
          <p:cNvPicPr>
            <a:picLocks noChangeAspect="1"/>
          </p:cNvPicPr>
          <p:nvPr/>
        </p:nvPicPr>
        <p:blipFill rotWithShape="1">
          <a:blip r:embed="rId3" cstate="print">
            <a:extLst>
              <a:ext uri="{28A0092B-C50C-407E-A947-70E740481C1C}">
                <a14:useLocalDpi xmlns:a14="http://schemas.microsoft.com/office/drawing/2010/main"/>
              </a:ext>
            </a:extLst>
          </a:blip>
          <a:srcRect t="1" b="50996"/>
          <a:stretch/>
        </p:blipFill>
        <p:spPr>
          <a:xfrm>
            <a:off x="5410200" y="2362199"/>
            <a:ext cx="2590800" cy="1913781"/>
          </a:xfrm>
          <a:prstGeom prst="rect">
            <a:avLst/>
          </a:prstGeom>
        </p:spPr>
      </p:pic>
      <p:pic>
        <p:nvPicPr>
          <p:cNvPr id="9" name="Picture 8" descr="WEPWA055f5.pdf"/>
          <p:cNvPicPr>
            <a:picLocks noChangeAspect="1"/>
          </p:cNvPicPr>
          <p:nvPr/>
        </p:nvPicPr>
        <p:blipFill rotWithShape="1">
          <a:blip r:embed="rId3" cstate="print">
            <a:extLst>
              <a:ext uri="{28A0092B-C50C-407E-A947-70E740481C1C}">
                <a14:useLocalDpi xmlns:a14="http://schemas.microsoft.com/office/drawing/2010/main"/>
              </a:ext>
            </a:extLst>
          </a:blip>
          <a:srcRect t="49837"/>
          <a:stretch/>
        </p:blipFill>
        <p:spPr>
          <a:xfrm>
            <a:off x="5334000" y="4267200"/>
            <a:ext cx="2622824" cy="1983281"/>
          </a:xfrm>
          <a:prstGeom prst="rect">
            <a:avLst/>
          </a:prstGeom>
        </p:spPr>
      </p:pic>
    </p:spTree>
    <p:extLst>
      <p:ext uri="{BB962C8B-B14F-4D97-AF65-F5344CB8AC3E}">
        <p14:creationId xmlns:p14="http://schemas.microsoft.com/office/powerpoint/2010/main" val="2742601589"/>
      </p:ext>
    </p:extLst>
  </p:cSld>
  <p:clrMapOvr>
    <a:masterClrMapping/>
  </p:clrMapOvr>
  <p:transition xmlns:p14="http://schemas.microsoft.com/office/powerpoint/2010/main">
    <p:fade thruBlk="1"/>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pulent">
  <a:themeElements>
    <a:clrScheme name="Opulent">
      <a:dk1>
        <a:sysClr val="windowText" lastClr="000000"/>
      </a:dk1>
      <a:lt1>
        <a:sysClr val="window" lastClr="FFFFFF"/>
      </a:lt1>
      <a:dk2>
        <a:srgbClr val="B13F9A"/>
      </a:dk2>
      <a:lt2>
        <a:srgbClr val="F4E7ED"/>
      </a:lt2>
      <a:accent1>
        <a:srgbClr val="B83D68"/>
      </a:accent1>
      <a:accent2>
        <a:srgbClr val="AC66BB"/>
      </a:accent2>
      <a:accent3>
        <a:srgbClr val="DE6C36"/>
      </a:accent3>
      <a:accent4>
        <a:srgbClr val="F9B639"/>
      </a:accent4>
      <a:accent5>
        <a:srgbClr val="CF6DA4"/>
      </a:accent5>
      <a:accent6>
        <a:srgbClr val="FA8D3D"/>
      </a:accent6>
      <a:hlink>
        <a:srgbClr val="FFDE66"/>
      </a:hlink>
      <a:folHlink>
        <a:srgbClr val="D490C5"/>
      </a:folHlink>
    </a:clrScheme>
    <a:fontScheme name="Opulent">
      <a:majorFont>
        <a:latin typeface="Trebuchet MS"/>
        <a:ea typeface=""/>
        <a:cs typeface=""/>
        <a:font script="Jpan" typeface="HG丸ｺﾞｼｯｸM-PRO"/>
        <a:font script="Hang" typeface="HY그래픽M"/>
        <a:font script="Hans" typeface="黑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pulent">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gradFill rotWithShape="1">
          <a:gsLst>
            <a:gs pos="0">
              <a:schemeClr val="phClr">
                <a:tint val="78000"/>
                <a:satMod val="220000"/>
              </a:schemeClr>
            </a:gs>
            <a:gs pos="100000">
              <a:schemeClr val="phClr">
                <a:shade val="35000"/>
                <a:satMod val="155000"/>
              </a:schemeClr>
            </a:gs>
          </a:gsLst>
          <a:path path="circle">
            <a:fillToRect l="50000" t="50000" r="50000" b="50000"/>
          </a:path>
        </a:gradFill>
        <a:blipFill>
          <a:blip xmlns:r="http://schemas.openxmlformats.org/officeDocument/2006/relationships" r:embed="rId1">
            <a:duotone>
              <a:schemeClr val="phClr">
                <a:shade val="60000"/>
                <a:satMod val="180000"/>
              </a:schemeClr>
              <a:schemeClr val="phClr">
                <a:tint val="500"/>
                <a:satMod val="150000"/>
              </a:schemeClr>
            </a:duotone>
          </a:blip>
          <a:tile tx="0" ty="0" sx="50000" sy="50000" flip="none" algn="tl"/>
        </a:blipFill>
      </a:bgFillStyleLst>
    </a:fmtScheme>
  </a:themeElements>
  <a:objectDefaults>
    <a:txDef>
      <a:spPr>
        <a:noFill/>
      </a:spPr>
      <a:bodyPr wrap="square" rtlCol="0">
        <a:spAutoFit/>
      </a:bodyPr>
      <a:lstStyle>
        <a:defPPr>
          <a:defRPr sz="1400" dirty="0" smtClean="0">
            <a:solidFill>
              <a:srgbClr val="FF0000"/>
            </a:solidFill>
            <a:latin typeface="+mn-lt"/>
          </a:defRPr>
        </a:defPPr>
      </a:lstStyle>
    </a:tx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Opulent">
    <a:dk1>
      <a:sysClr val="windowText" lastClr="000000"/>
    </a:dk1>
    <a:lt1>
      <a:sysClr val="window" lastClr="FFFFFF"/>
    </a:lt1>
    <a:dk2>
      <a:srgbClr val="B13F9A"/>
    </a:dk2>
    <a:lt2>
      <a:srgbClr val="F4E7ED"/>
    </a:lt2>
    <a:accent1>
      <a:srgbClr val="B83D68"/>
    </a:accent1>
    <a:accent2>
      <a:srgbClr val="AC66BB"/>
    </a:accent2>
    <a:accent3>
      <a:srgbClr val="DE6C36"/>
    </a:accent3>
    <a:accent4>
      <a:srgbClr val="F9B639"/>
    </a:accent4>
    <a:accent5>
      <a:srgbClr val="CF6DA4"/>
    </a:accent5>
    <a:accent6>
      <a:srgbClr val="FA8D3D"/>
    </a:accent6>
    <a:hlink>
      <a:srgbClr val="FFDE66"/>
    </a:hlink>
    <a:folHlink>
      <a:srgbClr val="D490C5"/>
    </a:folHlink>
  </a:clrScheme>
</a:themeOverride>
</file>

<file path=docProps/app.xml><?xml version="1.0" encoding="utf-8"?>
<Properties xmlns="http://schemas.openxmlformats.org/officeDocument/2006/extended-properties" xmlns:vt="http://schemas.openxmlformats.org/officeDocument/2006/docPropsVTypes">
  <Template>quantum_universe_RMS_20080415</Template>
  <TotalTime>938</TotalTime>
  <Words>978</Words>
  <Application>Microsoft Macintosh PowerPoint</Application>
  <PresentationFormat>On-screen Show (4:3)</PresentationFormat>
  <Paragraphs>118</Paragraphs>
  <Slides>13</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5" baseType="lpstr">
      <vt:lpstr>Opulent</vt:lpstr>
      <vt:lpstr>MathType 6.0 Equation</vt:lpstr>
      <vt:lpstr>Protons-&gt;IOTA</vt:lpstr>
      <vt:lpstr>Background</vt:lpstr>
      <vt:lpstr>RFQ Design and Specifications</vt:lpstr>
      <vt:lpstr>Rate Limitation</vt:lpstr>
      <vt:lpstr>HINS Proton Source Arrangement*</vt:lpstr>
      <vt:lpstr>HINS Parameters for IOTA</vt:lpstr>
      <vt:lpstr>Emittance issues</vt:lpstr>
      <vt:lpstr>HINS RFQ Layout for IOTA</vt:lpstr>
      <vt:lpstr>RF System</vt:lpstr>
      <vt:lpstr>Fermilab activities</vt:lpstr>
      <vt:lpstr>Lots of places for collaboration</vt:lpstr>
      <vt:lpstr>Possible Future Upgrade: H- injection</vt:lpstr>
      <vt:lpstr>Hope for this meeting </vt:lpstr>
    </vt:vector>
  </TitlesOfParts>
  <Company>Fermilab Beams Division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Antiproton Stacking and Cooling</dc:title>
  <dc:creator>localadmin</dc:creator>
  <cp:lastModifiedBy>Eric Prebys</cp:lastModifiedBy>
  <cp:revision>94</cp:revision>
  <dcterms:created xsi:type="dcterms:W3CDTF">2003-06-24T14:15:57Z</dcterms:created>
  <dcterms:modified xsi:type="dcterms:W3CDTF">2015-05-18T15:53:43Z</dcterms:modified>
</cp:coreProperties>
</file>

<file path=docProps/thumbnail.jpeg>
</file>